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14" r:id="rId1"/>
  </p:sldMasterIdLst>
  <p:notesMasterIdLst>
    <p:notesMasterId r:id="rId27"/>
  </p:notesMasterIdLst>
  <p:handoutMasterIdLst>
    <p:handoutMasterId r:id="rId28"/>
  </p:handoutMasterIdLst>
  <p:sldIdLst>
    <p:sldId id="256" r:id="rId2"/>
    <p:sldId id="262" r:id="rId3"/>
    <p:sldId id="258"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9" roundtripDataSignature="AMtx7mi948fuPr5wVJF80Y5lp9jYY/qyM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09"/>
    <p:restoredTop sz="94729"/>
  </p:normalViewPr>
  <p:slideViewPr>
    <p:cSldViewPr snapToGrid="0">
      <p:cViewPr varScale="1">
        <p:scale>
          <a:sx n="112" d="100"/>
          <a:sy n="112" d="100"/>
        </p:scale>
        <p:origin x="7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customschemas.google.com/relationships/presentationmetadata" Target="metadata"/><Relationship Id="rId3" Type="http://schemas.openxmlformats.org/officeDocument/2006/relationships/slide" Target="slides/slide2.xml"/><Relationship Id="rId21" Type="http://schemas.openxmlformats.org/officeDocument/2006/relationships/slide" Target="slides/slide20.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43"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740E6F0-2005-CA78-1104-70D9C275191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B344C87-98FC-A5D0-5945-C0759696EB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BB9961-076A-9A4D-B0CF-CFFD348921F4}" type="datetimeFigureOut">
              <a:rPr lang="en-US" smtClean="0"/>
              <a:t>9/7/25</a:t>
            </a:fld>
            <a:endParaRPr lang="en-US"/>
          </a:p>
        </p:txBody>
      </p:sp>
      <p:sp>
        <p:nvSpPr>
          <p:cNvPr id="4" name="Footer Placeholder 3">
            <a:extLst>
              <a:ext uri="{FF2B5EF4-FFF2-40B4-BE49-F238E27FC236}">
                <a16:creationId xmlns:a16="http://schemas.microsoft.com/office/drawing/2014/main" id="{C6930EEF-23CB-52CD-E298-5D86CF8AA9E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35CE1EC-77E2-D915-4D98-3DCB404A922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0330E8-0478-594E-B575-55CDD43871B9}" type="slidenum">
              <a:rPr lang="en-US" smtClean="0"/>
              <a:t>‹#›</a:t>
            </a:fld>
            <a:endParaRPr lang="en-US"/>
          </a:p>
        </p:txBody>
      </p:sp>
    </p:spTree>
    <p:extLst>
      <p:ext uri="{BB962C8B-B14F-4D97-AF65-F5344CB8AC3E}">
        <p14:creationId xmlns:p14="http://schemas.microsoft.com/office/powerpoint/2010/main" val="14973454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hf hdr="0" ftr="0" dt="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7b10026824_0_8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5" name="Google Shape;155;g27b10026824_0_8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 name="Slide Number Placeholder 1">
            <a:extLst>
              <a:ext uri="{FF2B5EF4-FFF2-40B4-BE49-F238E27FC236}">
                <a16:creationId xmlns:a16="http://schemas.microsoft.com/office/drawing/2014/main" id="{82A22DD0-EDCF-0E3E-7AAB-CB3145E282C5}"/>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90411-24B2-D31C-DB34-D015A5AB53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E8CB24C-7DF3-63D3-DCBE-D12953A742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AC68B9-4DA7-250D-C6AD-34B5A460DAC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A3BBD6A8-98E6-27B8-E231-50CDC8F85B34}"/>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2CA5EA15-F27D-304B-63D3-7B639274C3FF}"/>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93219963"/>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05BEA-D9E8-73BB-B4BB-B656C208F4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77DD5B-5AC8-A251-9B08-3D35C91D60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C7D08F-59F8-FB99-124E-9278BD2F39A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59C5892E-84CD-41F2-5936-45735C8EC7B2}"/>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C4354E04-9591-93A9-86F1-B3ABEAE86E7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18498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06F767-14D2-A2E4-5DD0-F095E436678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557B9F-F4C9-9B14-9C30-F943E26406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0BD8BD-9EE1-27DF-53F0-7953987BE97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D92408EF-A6AC-4A0E-FC81-1ECC2951661B}"/>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FAE35F3F-A69A-124D-B551-AD55BC7679B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10150106"/>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6A76C-A7A3-0BFB-1179-E9B432DF52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D27E6F-0CE8-5957-58A9-B2E9BF96AC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0FD79E-0602-D526-7EF7-BC997F032935}"/>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C5FDCFA-51BB-18FB-73A2-A503CCB36BE7}"/>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E80642D6-AAC8-FABD-AEAF-106249D4D25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235938933"/>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B6B69-ECAF-B849-8ACC-4B0064137B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4A6059-9B91-7567-C93E-E46E9004174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BF75D0-32F3-70D7-99FD-C9A221C36F38}"/>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0F086645-5A5F-6A0A-6329-FD7BF2740573}"/>
              </a:ext>
            </a:extLst>
          </p:cNvPr>
          <p:cNvSpPr>
            <a:spLocks noGrp="1"/>
          </p:cNvSpPr>
          <p:nvPr>
            <p:ph type="ftr" sz="quarter" idx="11"/>
          </p:nvPr>
        </p:nvSpPr>
        <p:spPr/>
        <p:txBody>
          <a:bodyPr/>
          <a:lstStyle/>
          <a:p>
            <a:r>
              <a:rPr lang="en-US"/>
              <a:t>Sharjeel Tariq</a:t>
            </a:r>
          </a:p>
        </p:txBody>
      </p:sp>
      <p:sp>
        <p:nvSpPr>
          <p:cNvPr id="6" name="Slide Number Placeholder 5">
            <a:extLst>
              <a:ext uri="{FF2B5EF4-FFF2-40B4-BE49-F238E27FC236}">
                <a16:creationId xmlns:a16="http://schemas.microsoft.com/office/drawing/2014/main" id="{2AA9E66C-8182-442F-44E0-2B1E64A9B98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09504625"/>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C599E-9C20-FBD2-7BCF-B22C50EBF0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520A21-0D90-8B2B-4250-59AF5B145D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FA3F7F-B024-5AEE-CC0D-64A9785E81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C6A719-8B0D-AD61-BFA4-BA5941DD81DB}"/>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6804CEBE-276E-BE6C-466D-69835319C701}"/>
              </a:ext>
            </a:extLst>
          </p:cNvPr>
          <p:cNvSpPr>
            <a:spLocks noGrp="1"/>
          </p:cNvSpPr>
          <p:nvPr>
            <p:ph type="ftr" sz="quarter" idx="11"/>
          </p:nvPr>
        </p:nvSpPr>
        <p:spPr/>
        <p:txBody>
          <a:bodyPr/>
          <a:lstStyle/>
          <a:p>
            <a:r>
              <a:rPr lang="en-US"/>
              <a:t>Sharjeel Tariq</a:t>
            </a:r>
          </a:p>
        </p:txBody>
      </p:sp>
      <p:sp>
        <p:nvSpPr>
          <p:cNvPr id="7" name="Slide Number Placeholder 6">
            <a:extLst>
              <a:ext uri="{FF2B5EF4-FFF2-40B4-BE49-F238E27FC236}">
                <a16:creationId xmlns:a16="http://schemas.microsoft.com/office/drawing/2014/main" id="{4F6750EC-4886-5134-7C0C-9EFC5A5E098B}"/>
              </a:ext>
            </a:extLst>
          </p:cNvPr>
          <p:cNvSpPr>
            <a:spLocks noGrp="1"/>
          </p:cNvSpPr>
          <p:nvPr>
            <p:ph type="sldNum" sz="quarter" idx="12"/>
          </p:nvPr>
        </p:nvSpPr>
        <p:spPr/>
        <p:txBody>
          <a:bodyPr/>
          <a:lstStyle/>
          <a:p>
            <a:pPr marL="0" lvl="0" indent="0" algn="l"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94613098"/>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286FA-9BD1-BF4C-3C9D-FCAF2A878D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E95117-2E1E-E120-9AD6-0878E9396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41BC8B-1875-CF3D-3895-6BEA684B31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A27BF9-E840-2415-1E9C-895AA4E00E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C941C6-2E23-A194-975E-70DE7E52FA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4EFC4D-BBE3-768B-FAEB-0A1AE2E7AA72}"/>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134FED6D-EB98-CFD4-442B-00FD93D72C77}"/>
              </a:ext>
            </a:extLst>
          </p:cNvPr>
          <p:cNvSpPr>
            <a:spLocks noGrp="1"/>
          </p:cNvSpPr>
          <p:nvPr>
            <p:ph type="ftr" sz="quarter" idx="11"/>
          </p:nvPr>
        </p:nvSpPr>
        <p:spPr/>
        <p:txBody>
          <a:bodyPr/>
          <a:lstStyle/>
          <a:p>
            <a:r>
              <a:rPr lang="en-US"/>
              <a:t>Sharjeel Tariq</a:t>
            </a:r>
          </a:p>
        </p:txBody>
      </p:sp>
      <p:sp>
        <p:nvSpPr>
          <p:cNvPr id="9" name="Slide Number Placeholder 8">
            <a:extLst>
              <a:ext uri="{FF2B5EF4-FFF2-40B4-BE49-F238E27FC236}">
                <a16:creationId xmlns:a16="http://schemas.microsoft.com/office/drawing/2014/main" id="{143ECBCA-5D24-C142-950A-A51CAD9D6CA6}"/>
              </a:ext>
            </a:extLst>
          </p:cNvPr>
          <p:cNvSpPr>
            <a:spLocks noGrp="1"/>
          </p:cNvSpPr>
          <p:nvPr>
            <p:ph type="sldNum" sz="quarter" idx="12"/>
          </p:nvPr>
        </p:nvSpPr>
        <p:spPr/>
        <p:txBody>
          <a:bodyPr/>
          <a:lstStyle/>
          <a:p>
            <a:pPr marL="0" lvl="0" indent="0" algn="l"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57175299"/>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02025-35D8-8884-8FCA-24BCA8E466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41680E-E726-4570-5DD1-5BD2D067E194}"/>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53B487BD-7FD9-BC08-B9D6-EAA1813CDB21}"/>
              </a:ext>
            </a:extLst>
          </p:cNvPr>
          <p:cNvSpPr>
            <a:spLocks noGrp="1"/>
          </p:cNvSpPr>
          <p:nvPr>
            <p:ph type="ftr" sz="quarter" idx="11"/>
          </p:nvPr>
        </p:nvSpPr>
        <p:spPr/>
        <p:txBody>
          <a:bodyPr/>
          <a:lstStyle/>
          <a:p>
            <a:r>
              <a:rPr lang="en-US"/>
              <a:t>Sharjeel Tariq</a:t>
            </a:r>
          </a:p>
        </p:txBody>
      </p:sp>
      <p:sp>
        <p:nvSpPr>
          <p:cNvPr id="5" name="Slide Number Placeholder 4">
            <a:extLst>
              <a:ext uri="{FF2B5EF4-FFF2-40B4-BE49-F238E27FC236}">
                <a16:creationId xmlns:a16="http://schemas.microsoft.com/office/drawing/2014/main" id="{B5125019-BF0B-6755-6190-88FC6648851A}"/>
              </a:ext>
            </a:extLst>
          </p:cNvPr>
          <p:cNvSpPr>
            <a:spLocks noGrp="1"/>
          </p:cNvSpPr>
          <p:nvPr>
            <p:ph type="sldNum" sz="quarter" idx="12"/>
          </p:nvPr>
        </p:nvSpPr>
        <p:spPr/>
        <p:txBody>
          <a:bodyPr/>
          <a:lstStyle/>
          <a:p>
            <a:pPr marL="0" lvl="0" indent="0" algn="l"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941490833"/>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8EDF35-5BFC-AEA1-0EB4-D1D7226DB88F}"/>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8041F948-BA22-83AB-C1FC-0C19F22DA7FD}"/>
              </a:ext>
            </a:extLst>
          </p:cNvPr>
          <p:cNvSpPr>
            <a:spLocks noGrp="1"/>
          </p:cNvSpPr>
          <p:nvPr>
            <p:ph type="ftr" sz="quarter" idx="11"/>
          </p:nvPr>
        </p:nvSpPr>
        <p:spPr/>
        <p:txBody>
          <a:bodyPr/>
          <a:lstStyle/>
          <a:p>
            <a:r>
              <a:rPr lang="en-US"/>
              <a:t>Sharjeel Tariq</a:t>
            </a:r>
          </a:p>
        </p:txBody>
      </p:sp>
      <p:sp>
        <p:nvSpPr>
          <p:cNvPr id="4" name="Slide Number Placeholder 3">
            <a:extLst>
              <a:ext uri="{FF2B5EF4-FFF2-40B4-BE49-F238E27FC236}">
                <a16:creationId xmlns:a16="http://schemas.microsoft.com/office/drawing/2014/main" id="{1AA6B2F2-5FFA-F1BA-FE88-E85CAD64E116}"/>
              </a:ext>
            </a:extLst>
          </p:cNvPr>
          <p:cNvSpPr>
            <a:spLocks noGrp="1"/>
          </p:cNvSpPr>
          <p:nvPr>
            <p:ph type="sldNum" sz="quarter" idx="12"/>
          </p:nvPr>
        </p:nvSpPr>
        <p:spPr/>
        <p:txBody>
          <a:bodyPr/>
          <a:lstStyle/>
          <a:p>
            <a:pPr marL="0" lvl="0" indent="0" algn="l"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212161745"/>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21439-9D5F-6DB8-C0BE-D570A7029E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4BED39-853A-C092-8C4F-EB961413CA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F248F1-2074-E952-0780-7FC26CEF22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C3F716-31D4-9801-ADEE-9DD81018477A}"/>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B847D8B2-1B62-491D-1A25-51CB3C63559E}"/>
              </a:ext>
            </a:extLst>
          </p:cNvPr>
          <p:cNvSpPr>
            <a:spLocks noGrp="1"/>
          </p:cNvSpPr>
          <p:nvPr>
            <p:ph type="ftr" sz="quarter" idx="11"/>
          </p:nvPr>
        </p:nvSpPr>
        <p:spPr/>
        <p:txBody>
          <a:bodyPr/>
          <a:lstStyle/>
          <a:p>
            <a:r>
              <a:rPr lang="en-US"/>
              <a:t>Sharjeel Tariq</a:t>
            </a:r>
          </a:p>
        </p:txBody>
      </p:sp>
      <p:sp>
        <p:nvSpPr>
          <p:cNvPr id="7" name="Slide Number Placeholder 6">
            <a:extLst>
              <a:ext uri="{FF2B5EF4-FFF2-40B4-BE49-F238E27FC236}">
                <a16:creationId xmlns:a16="http://schemas.microsoft.com/office/drawing/2014/main" id="{E6805AB0-826B-CCFA-A001-0594FDF6A4C5}"/>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68292211"/>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E4808-B97C-C224-3F7B-7DA0BCAF22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BE0430-C542-1DDF-300D-BE46D767CD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35DACCA-41EB-FCD0-7569-112EFAB071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3C9517-0F8D-E5E6-90CC-B609DF2AB0C3}"/>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B7738E8F-9369-FF4D-CABD-D8D49610977B}"/>
              </a:ext>
            </a:extLst>
          </p:cNvPr>
          <p:cNvSpPr>
            <a:spLocks noGrp="1"/>
          </p:cNvSpPr>
          <p:nvPr>
            <p:ph type="ftr" sz="quarter" idx="11"/>
          </p:nvPr>
        </p:nvSpPr>
        <p:spPr/>
        <p:txBody>
          <a:bodyPr/>
          <a:lstStyle/>
          <a:p>
            <a:r>
              <a:rPr lang="en-US"/>
              <a:t>Sharjeel Tariq</a:t>
            </a:r>
          </a:p>
        </p:txBody>
      </p:sp>
      <p:sp>
        <p:nvSpPr>
          <p:cNvPr id="7" name="Slide Number Placeholder 6">
            <a:extLst>
              <a:ext uri="{FF2B5EF4-FFF2-40B4-BE49-F238E27FC236}">
                <a16:creationId xmlns:a16="http://schemas.microsoft.com/office/drawing/2014/main" id="{A3A1F335-4E80-C4D6-0AEA-3706FDEC238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98640200"/>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76FF9B-7CF7-DBE3-AE1F-E89BEB6189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D2435F-17F9-C55D-623D-3846169A22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F6CDC-381E-6445-C4E3-59B4A876BC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US"/>
          </a:p>
        </p:txBody>
      </p:sp>
      <p:sp>
        <p:nvSpPr>
          <p:cNvPr id="5" name="Footer Placeholder 4">
            <a:extLst>
              <a:ext uri="{FF2B5EF4-FFF2-40B4-BE49-F238E27FC236}">
                <a16:creationId xmlns:a16="http://schemas.microsoft.com/office/drawing/2014/main" id="{BB6F81FF-6346-7F2B-AB3D-CB5179551B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Sharjeel Tariq</a:t>
            </a:r>
          </a:p>
        </p:txBody>
      </p:sp>
      <p:sp>
        <p:nvSpPr>
          <p:cNvPr id="6" name="Slide Number Placeholder 5">
            <a:extLst>
              <a:ext uri="{FF2B5EF4-FFF2-40B4-BE49-F238E27FC236}">
                <a16:creationId xmlns:a16="http://schemas.microsoft.com/office/drawing/2014/main" id="{D9DE51D2-61F0-00DB-BE89-8754324CD3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131044219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spd="slow">
    <p:randomBar dir="vert"/>
  </p:transition>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Shape 156"/>
        <p:cNvGrpSpPr/>
        <p:nvPr/>
      </p:nvGrpSpPr>
      <p:grpSpPr>
        <a:xfrm>
          <a:off x="0" y="0"/>
          <a:ext cx="0" cy="0"/>
          <a:chOff x="0" y="0"/>
          <a:chExt cx="0" cy="0"/>
        </a:xfrm>
      </p:grpSpPr>
      <p:grpSp>
        <p:nvGrpSpPr>
          <p:cNvPr id="181" name="Group 180">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182"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txBody>
            <a:bodyPr/>
            <a:lstStyle/>
            <a:p>
              <a:endParaRPr lang="en-US"/>
            </a:p>
          </p:txBody>
        </p:sp>
        <p:sp>
          <p:nvSpPr>
            <p:cNvPr id="183" name="Oval 182">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txBody>
            <a:bodyPr/>
            <a:lstStyle/>
            <a:p>
              <a:endParaRPr lang="en-US"/>
            </a:p>
          </p:txBody>
        </p:sp>
        <p:sp>
          <p:nvSpPr>
            <p:cNvPr id="184"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txBody>
            <a:bodyPr/>
            <a:lstStyle/>
            <a:p>
              <a:endParaRPr lang="en-US"/>
            </a:p>
          </p:txBody>
        </p:sp>
      </p:grpSp>
      <p:sp>
        <p:nvSpPr>
          <p:cNvPr id="186" name="Rectangle 185">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 name="Google Shape;157;g27b10026824_0_816"/>
          <p:cNvSpPr txBox="1">
            <a:spLocks noGrp="1"/>
          </p:cNvSpPr>
          <p:nvPr>
            <p:ph type="ctrTitle"/>
          </p:nvPr>
        </p:nvSpPr>
        <p:spPr>
          <a:xfrm>
            <a:off x="1524000" y="2776538"/>
            <a:ext cx="9144000" cy="1381188"/>
          </a:xfrm>
          <a:prstGeom prst="rect">
            <a:avLst/>
          </a:prstGeom>
        </p:spPr>
        <p:txBody>
          <a:bodyPr spcFirstLastPara="1" lIns="121900" tIns="60925" rIns="121900" bIns="60925" anchor="ctr" anchorCtr="0">
            <a:normAutofit/>
          </a:bodyPr>
          <a:lstStyle/>
          <a:p>
            <a:pPr lvl="0">
              <a:spcBef>
                <a:spcPts val="0"/>
              </a:spcBef>
              <a:buSzPts val="1900"/>
            </a:pPr>
            <a:r>
              <a:rPr lang="en-US" sz="4000" dirty="0">
                <a:solidFill>
                  <a:schemeClr val="bg2"/>
                </a:solidFill>
              </a:rPr>
              <a:t>The Data Science Lifecycle</a:t>
            </a:r>
          </a:p>
        </p:txBody>
      </p:sp>
      <p:sp>
        <p:nvSpPr>
          <p:cNvPr id="159" name="Google Shape;159;g27b10026824_0_816"/>
          <p:cNvSpPr txBox="1">
            <a:spLocks noGrp="1"/>
          </p:cNvSpPr>
          <p:nvPr>
            <p:ph type="sldNum" sz="quarter" idx="12"/>
          </p:nvPr>
        </p:nvSpPr>
        <p:spPr>
          <a:xfrm>
            <a:off x="8610600" y="6356350"/>
            <a:ext cx="2743200" cy="365125"/>
          </a:xfrm>
          <a:prstGeom prst="rect">
            <a:avLst/>
          </a:prstGeom>
        </p:spPr>
        <p:txBody>
          <a:bodyPr spcFirstLastPara="1" lIns="121900" tIns="60925" rIns="121900" bIns="60925" anchorCtr="0">
            <a:normAutofit/>
          </a:bodyPr>
          <a:lstStyle/>
          <a:p>
            <a:pPr marL="0" lvl="0" indent="0" rtl="0">
              <a:lnSpc>
                <a:spcPct val="90000"/>
              </a:lnSpc>
              <a:spcBef>
                <a:spcPts val="0"/>
              </a:spcBef>
              <a:spcAft>
                <a:spcPts val="600"/>
              </a:spcAft>
              <a:buSzPts val="2400"/>
              <a:buNone/>
            </a:pPr>
            <a:fld id="{00000000-1234-1234-1234-123412341234}" type="slidenum">
              <a:rPr lang="en-US">
                <a:solidFill>
                  <a:schemeClr val="tx1"/>
                </a:solidFill>
              </a:rPr>
              <a:pPr marL="0" lvl="0" indent="0" rtl="0">
                <a:lnSpc>
                  <a:spcPct val="90000"/>
                </a:lnSpc>
                <a:spcBef>
                  <a:spcPts val="0"/>
                </a:spcBef>
                <a:spcAft>
                  <a:spcPts val="600"/>
                </a:spcAft>
                <a:buSzPts val="2400"/>
                <a:buNone/>
              </a:pPr>
              <a:t>1</a:t>
            </a:fld>
            <a:endParaRPr lang="en-US">
              <a:solidFill>
                <a:schemeClr val="tx1"/>
              </a:solidFill>
            </a:endParaRPr>
          </a:p>
        </p:txBody>
      </p:sp>
    </p:spTree>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157"/>
                                        </p:tgtEl>
                                        <p:attrNameLst>
                                          <p:attrName>style.visibility</p:attrName>
                                        </p:attrNameLst>
                                      </p:cBhvr>
                                      <p:to>
                                        <p:strVal val="visible"/>
                                      </p:to>
                                    </p:set>
                                    <p:animEffect transition="in" filter="fade">
                                      <p:cBhvr>
                                        <p:cTn id="7" dur="400"/>
                                        <p:tgtEl>
                                          <p:spTgt spid="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F66F53-DDA3-158B-F160-C98191934062}"/>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7287695B-F655-56C4-F7BD-14ADBFFE4C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43E104-0D98-B2D8-CC84-1E1745CB3328}"/>
              </a:ext>
            </a:extLst>
          </p:cNvPr>
          <p:cNvSpPr>
            <a:spLocks noGrp="1"/>
          </p:cNvSpPr>
          <p:nvPr>
            <p:ph type="title"/>
          </p:nvPr>
        </p:nvSpPr>
        <p:spPr>
          <a:xfrm>
            <a:off x="645065" y="1463040"/>
            <a:ext cx="3796306" cy="2690949"/>
          </a:xfrm>
        </p:spPr>
        <p:txBody>
          <a:bodyPr anchor="t">
            <a:normAutofit/>
          </a:bodyPr>
          <a:lstStyle/>
          <a:p>
            <a:r>
              <a:rPr lang="en-US" sz="4000" dirty="0"/>
              <a:t>Stage 3 – </a:t>
            </a:r>
            <a:br>
              <a:rPr lang="en-US" sz="4000" dirty="0"/>
            </a:br>
            <a:r>
              <a:rPr lang="en-US" sz="4000" dirty="0"/>
              <a:t>Data Cleaning</a:t>
            </a:r>
            <a:endParaRPr lang="en-US" sz="4300" dirty="0"/>
          </a:p>
        </p:txBody>
      </p:sp>
      <p:grpSp>
        <p:nvGrpSpPr>
          <p:cNvPr id="19" name="Group 18">
            <a:extLst>
              <a:ext uri="{FF2B5EF4-FFF2-40B4-BE49-F238E27FC236}">
                <a16:creationId xmlns:a16="http://schemas.microsoft.com/office/drawing/2014/main" id="{7FCC85BA-C482-31BE-BA50-A7916C2F95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495FFAE6-FDB3-7536-1492-B814267FAC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888F80B5-84F1-14DE-240C-B351CB500BF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B1E6FACD-D1C0-CE5E-D03E-D583A06396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C9ADB08-6F95-0DF0-9BAC-D66B9C308A94}"/>
              </a:ext>
            </a:extLst>
          </p:cNvPr>
          <p:cNvSpPr>
            <a:spLocks noGrp="1"/>
          </p:cNvSpPr>
          <p:nvPr>
            <p:ph idx="1"/>
          </p:nvPr>
        </p:nvSpPr>
        <p:spPr>
          <a:xfrm>
            <a:off x="5656218" y="587829"/>
            <a:ext cx="5542387" cy="5175657"/>
          </a:xfrm>
        </p:spPr>
        <p:txBody>
          <a:bodyPr anchor="t">
            <a:noAutofit/>
          </a:bodyPr>
          <a:lstStyle/>
          <a:p>
            <a:pPr marL="0" indent="0">
              <a:buNone/>
            </a:pPr>
            <a:r>
              <a:rPr lang="en-US" sz="1800" b="1" dirty="0"/>
              <a:t>Handling Missing Values:</a:t>
            </a:r>
            <a:endParaRPr lang="en-US" sz="1800" dirty="0"/>
          </a:p>
          <a:p>
            <a:r>
              <a:rPr lang="en-US" sz="1800" b="1" dirty="0"/>
              <a:t>Imputation:</a:t>
            </a:r>
            <a:r>
              <a:rPr lang="en-US" sz="1800" dirty="0"/>
              <a:t> Filling in missing values with the mean, median, or mode.</a:t>
            </a:r>
          </a:p>
          <a:p>
            <a:r>
              <a:rPr lang="en-US" sz="1800" b="1" dirty="0"/>
              <a:t>Deletion:</a:t>
            </a:r>
            <a:r>
              <a:rPr lang="en-US" sz="1800" dirty="0"/>
              <a:t> Removing rows or columns with too many missing values.</a:t>
            </a:r>
          </a:p>
          <a:p>
            <a:r>
              <a:rPr lang="en-US" sz="1800" b="1" dirty="0"/>
              <a:t>Standardization:</a:t>
            </a:r>
            <a:r>
              <a:rPr lang="en-US" sz="1800" dirty="0"/>
              <a:t> Converting all text to a consistent case (e.g., lowercase), correcting spelling errors.</a:t>
            </a:r>
          </a:p>
          <a:p>
            <a:r>
              <a:rPr lang="en-US" sz="1800" b="1" dirty="0"/>
              <a:t>Outlier Treatment:</a:t>
            </a:r>
            <a:r>
              <a:rPr lang="en-US" sz="1800" dirty="0"/>
              <a:t> Removing or capping extreme values if they are likely data entry errors.</a:t>
            </a:r>
          </a:p>
          <a:p>
            <a:r>
              <a:rPr lang="en-US" sz="1800" b="1" dirty="0"/>
              <a:t>Data Transformation:</a:t>
            </a:r>
            <a:r>
              <a:rPr lang="en-US" sz="1800" dirty="0"/>
              <a:t> Normalizing numerical data to a common scale.</a:t>
            </a:r>
          </a:p>
          <a:p>
            <a:r>
              <a:rPr lang="en-US" sz="1800" b="1" dirty="0"/>
              <a:t>Example:</a:t>
            </a:r>
            <a:r>
              <a:rPr lang="en-US" sz="1800" dirty="0"/>
              <a:t> For our churn data, we would impute missing age values with the median age of other customers. We would also standardize all state names to their two-letter abbreviations.</a:t>
            </a:r>
          </a:p>
        </p:txBody>
      </p:sp>
      <p:sp>
        <p:nvSpPr>
          <p:cNvPr id="4" name="Slide Number Placeholder 3">
            <a:extLst>
              <a:ext uri="{FF2B5EF4-FFF2-40B4-BE49-F238E27FC236}">
                <a16:creationId xmlns:a16="http://schemas.microsoft.com/office/drawing/2014/main" id="{06465E48-1D70-9A46-8BBA-FFFD5441E006}"/>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202376666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34CFAB-9C73-9453-1BE3-A9FA4B10AFFC}"/>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52CECC1D-EBB8-3F60-DAAF-968BD75B55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282A68-45FD-5894-D264-4B3CAAD5952C}"/>
              </a:ext>
            </a:extLst>
          </p:cNvPr>
          <p:cNvSpPr>
            <a:spLocks noGrp="1"/>
          </p:cNvSpPr>
          <p:nvPr>
            <p:ph type="title"/>
          </p:nvPr>
        </p:nvSpPr>
        <p:spPr>
          <a:xfrm>
            <a:off x="645065" y="1463040"/>
            <a:ext cx="3796306" cy="2690949"/>
          </a:xfrm>
        </p:spPr>
        <p:txBody>
          <a:bodyPr anchor="t">
            <a:normAutofit/>
          </a:bodyPr>
          <a:lstStyle/>
          <a:p>
            <a:r>
              <a:rPr lang="en-US" sz="4000" dirty="0"/>
              <a:t>Stage 4 - Exploratory Data Analysis (EDA) </a:t>
            </a:r>
            <a:endParaRPr lang="en-US" sz="4300" dirty="0"/>
          </a:p>
        </p:txBody>
      </p:sp>
      <p:grpSp>
        <p:nvGrpSpPr>
          <p:cNvPr id="19" name="Group 18">
            <a:extLst>
              <a:ext uri="{FF2B5EF4-FFF2-40B4-BE49-F238E27FC236}">
                <a16:creationId xmlns:a16="http://schemas.microsoft.com/office/drawing/2014/main" id="{D3323EC3-37EF-7256-0562-7063A6CA608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FF3DB07B-30F5-4D63-25E4-809A2E83B8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C1C84003-B970-A5BB-FDD8-AEA91C525A4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5B672F5A-38C1-82EB-62C8-C9603F80F4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191034A-F900-3F08-F35D-894CFDFD3835}"/>
              </a:ext>
            </a:extLst>
          </p:cNvPr>
          <p:cNvSpPr>
            <a:spLocks noGrp="1"/>
          </p:cNvSpPr>
          <p:nvPr>
            <p:ph idx="1"/>
          </p:nvPr>
        </p:nvSpPr>
        <p:spPr>
          <a:xfrm>
            <a:off x="5656218" y="587829"/>
            <a:ext cx="5542387" cy="5175657"/>
          </a:xfrm>
        </p:spPr>
        <p:txBody>
          <a:bodyPr anchor="t">
            <a:noAutofit/>
          </a:bodyPr>
          <a:lstStyle/>
          <a:p>
            <a:pPr marL="0" indent="0">
              <a:buNone/>
            </a:pPr>
            <a:r>
              <a:rPr lang="en-US" sz="1800" dirty="0"/>
              <a:t>Getting to Know Your Data</a:t>
            </a:r>
          </a:p>
          <a:p>
            <a:r>
              <a:rPr lang="en-US" sz="1800" b="1" dirty="0"/>
              <a:t>Concept:</a:t>
            </a:r>
            <a:r>
              <a:rPr lang="en-US" sz="1800" dirty="0"/>
              <a:t> EDA is the process of summarizing and visualizing the main characteristics of the data. It helps us understand the underlying patterns, relationships, and potential issues before we start building a model. It's like being a detective with your data.</a:t>
            </a:r>
          </a:p>
          <a:p>
            <a:pPr marL="0" indent="0">
              <a:buNone/>
            </a:pPr>
            <a:r>
              <a:rPr lang="en-US" sz="1800" b="1" dirty="0"/>
              <a:t>Key Activities:</a:t>
            </a:r>
            <a:endParaRPr lang="en-US" sz="1800" dirty="0"/>
          </a:p>
          <a:p>
            <a:r>
              <a:rPr lang="en-US" sz="1800" b="1" dirty="0"/>
              <a:t>Statistical Summaries:</a:t>
            </a:r>
            <a:r>
              <a:rPr lang="en-US" sz="1800" dirty="0"/>
              <a:t> Calculating mean, median, standard deviation.</a:t>
            </a:r>
          </a:p>
          <a:p>
            <a:r>
              <a:rPr lang="en-US" sz="1800" b="1" dirty="0"/>
              <a:t>Data Visualization:</a:t>
            </a:r>
            <a:r>
              <a:rPr lang="en-US" sz="1800" dirty="0"/>
              <a:t> Creating histograms, scatter plots, and box plots to identify trends.</a:t>
            </a:r>
          </a:p>
          <a:p>
            <a:r>
              <a:rPr lang="en-US" sz="1800" b="1" dirty="0"/>
              <a:t>Correlation Analysis:</a:t>
            </a:r>
            <a:r>
              <a:rPr lang="en-US" sz="1800" dirty="0"/>
              <a:t> Understanding how different variables relate to each other.</a:t>
            </a:r>
          </a:p>
          <a:p>
            <a:endParaRPr lang="en-US" sz="1800" dirty="0"/>
          </a:p>
        </p:txBody>
      </p:sp>
      <p:sp>
        <p:nvSpPr>
          <p:cNvPr id="4" name="Slide Number Placeholder 3">
            <a:extLst>
              <a:ext uri="{FF2B5EF4-FFF2-40B4-BE49-F238E27FC236}">
                <a16:creationId xmlns:a16="http://schemas.microsoft.com/office/drawing/2014/main" id="{86F01F79-5F63-AD42-DB96-7AF0D0B6AC44}"/>
              </a:ext>
            </a:extLst>
          </p:cNvPr>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285563525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DCFCCC-B130-22B7-9A77-37A1A5D351E2}"/>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72531211-B743-8FB0-1A48-E388B8899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3CCBE6-CCDA-80F8-04A3-BD8569ACE2B8}"/>
              </a:ext>
            </a:extLst>
          </p:cNvPr>
          <p:cNvSpPr>
            <a:spLocks noGrp="1"/>
          </p:cNvSpPr>
          <p:nvPr>
            <p:ph type="title"/>
          </p:nvPr>
        </p:nvSpPr>
        <p:spPr>
          <a:xfrm>
            <a:off x="645065" y="1463040"/>
            <a:ext cx="3796306" cy="2690949"/>
          </a:xfrm>
        </p:spPr>
        <p:txBody>
          <a:bodyPr anchor="t">
            <a:normAutofit/>
          </a:bodyPr>
          <a:lstStyle/>
          <a:p>
            <a:r>
              <a:rPr lang="en-US" sz="4000" dirty="0"/>
              <a:t>Stage 4 - Exploratory Data Analysis (EDA) </a:t>
            </a:r>
            <a:endParaRPr lang="en-US" sz="4300" dirty="0"/>
          </a:p>
        </p:txBody>
      </p:sp>
      <p:grpSp>
        <p:nvGrpSpPr>
          <p:cNvPr id="19" name="Group 18">
            <a:extLst>
              <a:ext uri="{FF2B5EF4-FFF2-40B4-BE49-F238E27FC236}">
                <a16:creationId xmlns:a16="http://schemas.microsoft.com/office/drawing/2014/main" id="{8F664DC0-1F98-64EA-7FF7-7A2C1414108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A2EBF0AD-9F51-F931-4A2F-2C25BDBE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6C32EF16-0ADD-8ACF-3054-20424E012CF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8CAC4EDD-BB75-5C7F-E9B6-60BA258D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8F1A3A8-7354-9EFD-7806-C7A3CF6C22BC}"/>
              </a:ext>
            </a:extLst>
          </p:cNvPr>
          <p:cNvSpPr>
            <a:spLocks noGrp="1"/>
          </p:cNvSpPr>
          <p:nvPr>
            <p:ph idx="1"/>
          </p:nvPr>
        </p:nvSpPr>
        <p:spPr>
          <a:xfrm>
            <a:off x="5656218" y="587829"/>
            <a:ext cx="5542387" cy="5175657"/>
          </a:xfrm>
        </p:spPr>
        <p:txBody>
          <a:bodyPr anchor="t">
            <a:noAutofit/>
          </a:bodyPr>
          <a:lstStyle/>
          <a:p>
            <a:r>
              <a:rPr lang="en-US" sz="1800" b="1" dirty="0"/>
              <a:t>Example:</a:t>
            </a:r>
            <a:r>
              <a:rPr lang="en-US" sz="1800" dirty="0"/>
              <a:t> For our churn data, we would:</a:t>
            </a:r>
          </a:p>
          <a:p>
            <a:r>
              <a:rPr lang="en-US" sz="1800" dirty="0"/>
              <a:t>Plot a histogram of customer ages to see their distribution.</a:t>
            </a:r>
          </a:p>
          <a:p>
            <a:r>
              <a:rPr lang="en-US" sz="1800" dirty="0"/>
              <a:t>Create a scatter plot of </a:t>
            </a:r>
            <a:r>
              <a:rPr lang="en-US" sz="1800" b="1" dirty="0" err="1"/>
              <a:t>purchase_frequency</a:t>
            </a:r>
            <a:r>
              <a:rPr lang="en-US" sz="1800" b="1" dirty="0"/>
              <a:t> </a:t>
            </a:r>
            <a:r>
              <a:rPr lang="en-US" sz="1800" dirty="0"/>
              <a:t>vs. </a:t>
            </a:r>
            <a:r>
              <a:rPr lang="en-US" sz="1800" b="1" dirty="0" err="1"/>
              <a:t>customer_lifetime_value</a:t>
            </a:r>
            <a:r>
              <a:rPr lang="en-US" sz="1800" b="1" dirty="0"/>
              <a:t> </a:t>
            </a:r>
            <a:r>
              <a:rPr lang="en-US" sz="1800" dirty="0"/>
              <a:t>to see if there's a relationship.</a:t>
            </a:r>
          </a:p>
          <a:p>
            <a:r>
              <a:rPr lang="en-US" sz="1800" dirty="0"/>
              <a:t>Calculate the correlation between </a:t>
            </a:r>
            <a:r>
              <a:rPr lang="en-US" sz="1800" b="1" dirty="0" err="1"/>
              <a:t>time_since_last_purchase</a:t>
            </a:r>
            <a:r>
              <a:rPr lang="en-US" sz="1800" b="1" dirty="0"/>
              <a:t> </a:t>
            </a:r>
            <a:r>
              <a:rPr lang="en-US" sz="1800" dirty="0"/>
              <a:t>and </a:t>
            </a:r>
            <a:r>
              <a:rPr lang="en-US" sz="1800" b="1" dirty="0" err="1"/>
              <a:t>churn_status</a:t>
            </a:r>
            <a:r>
              <a:rPr lang="en-US" sz="1800" dirty="0"/>
              <a:t>.</a:t>
            </a:r>
          </a:p>
        </p:txBody>
      </p:sp>
      <p:sp>
        <p:nvSpPr>
          <p:cNvPr id="4" name="Slide Number Placeholder 3">
            <a:extLst>
              <a:ext uri="{FF2B5EF4-FFF2-40B4-BE49-F238E27FC236}">
                <a16:creationId xmlns:a16="http://schemas.microsoft.com/office/drawing/2014/main" id="{3BF87795-41C1-40E3-58C1-1B693B105CA6}"/>
              </a:ext>
            </a:extLst>
          </p:cNvPr>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263530447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B31FFA-6142-CC1A-021D-4A3C09C5700E}"/>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8FDD596E-BBE8-0E81-D849-5AB27F02C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812F3F-EAD5-EFA3-00CF-CFBC7D1D2401}"/>
              </a:ext>
            </a:extLst>
          </p:cNvPr>
          <p:cNvSpPr>
            <a:spLocks noGrp="1"/>
          </p:cNvSpPr>
          <p:nvPr>
            <p:ph type="title"/>
          </p:nvPr>
        </p:nvSpPr>
        <p:spPr>
          <a:xfrm>
            <a:off x="645065" y="1463040"/>
            <a:ext cx="3796306" cy="2690949"/>
          </a:xfrm>
        </p:spPr>
        <p:txBody>
          <a:bodyPr anchor="t">
            <a:normAutofit/>
          </a:bodyPr>
          <a:lstStyle/>
          <a:p>
            <a:r>
              <a:rPr lang="en-US" sz="4000" dirty="0"/>
              <a:t>Stage 4 – </a:t>
            </a:r>
            <a:br>
              <a:rPr lang="en-US" sz="4000" dirty="0"/>
            </a:br>
            <a:r>
              <a:rPr lang="en-US" sz="4000" dirty="0"/>
              <a:t>EDA (Visualizations)</a:t>
            </a:r>
            <a:endParaRPr lang="en-US" sz="4300" dirty="0"/>
          </a:p>
        </p:txBody>
      </p:sp>
      <p:grpSp>
        <p:nvGrpSpPr>
          <p:cNvPr id="19" name="Group 18">
            <a:extLst>
              <a:ext uri="{FF2B5EF4-FFF2-40B4-BE49-F238E27FC236}">
                <a16:creationId xmlns:a16="http://schemas.microsoft.com/office/drawing/2014/main" id="{F5B9BA53-4034-24E5-0F00-C12CD9A9D2E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212189A0-157C-FEBE-BE82-BCF9311A43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2B6220BA-33C8-F80C-F30D-16F5B2B236A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50D61F3B-15A1-7237-B14D-D2789E537F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460A0F-D8E8-74BD-6642-F218A507F48C}"/>
              </a:ext>
            </a:extLst>
          </p:cNvPr>
          <p:cNvSpPr>
            <a:spLocks noGrp="1"/>
          </p:cNvSpPr>
          <p:nvPr>
            <p:ph idx="1"/>
          </p:nvPr>
        </p:nvSpPr>
        <p:spPr>
          <a:xfrm>
            <a:off x="5656218" y="587829"/>
            <a:ext cx="5542387" cy="5175657"/>
          </a:xfrm>
        </p:spPr>
        <p:txBody>
          <a:bodyPr anchor="t">
            <a:noAutofit/>
          </a:bodyPr>
          <a:lstStyle/>
          <a:p>
            <a:pPr marL="0" indent="0">
              <a:buNone/>
            </a:pPr>
            <a:r>
              <a:rPr lang="en-US" sz="1800" b="1" dirty="0"/>
              <a:t>Insight from Visualization:</a:t>
            </a:r>
            <a:endParaRPr lang="en-US" sz="1800" dirty="0"/>
          </a:p>
          <a:p>
            <a:r>
              <a:rPr lang="en-US" sz="1800" dirty="0"/>
              <a:t>A </a:t>
            </a:r>
            <a:r>
              <a:rPr lang="en-US" sz="1800" b="1" dirty="0"/>
              <a:t>histogram of age</a:t>
            </a:r>
            <a:r>
              <a:rPr lang="en-US" sz="1800" dirty="0"/>
              <a:t> might show that most of our customers are between 25 and 45.</a:t>
            </a:r>
          </a:p>
          <a:p>
            <a:r>
              <a:rPr lang="en-US" sz="1800" dirty="0"/>
              <a:t>A </a:t>
            </a:r>
            <a:r>
              <a:rPr lang="en-US" sz="1800" b="1" dirty="0"/>
              <a:t>scatter plot of </a:t>
            </a:r>
            <a:r>
              <a:rPr lang="en-US" sz="1800" b="1" dirty="0" err="1"/>
              <a:t>purchase_frequency</a:t>
            </a:r>
            <a:r>
              <a:rPr lang="en-US" sz="1800" b="1" dirty="0"/>
              <a:t> vs. </a:t>
            </a:r>
            <a:r>
              <a:rPr lang="en-US" sz="1800" b="1" dirty="0" err="1"/>
              <a:t>churn_status</a:t>
            </a:r>
            <a:r>
              <a:rPr lang="en-US" sz="1800" dirty="0"/>
              <a:t> might reveal that customers who purchase less frequently are more likely to churn. This is a critical insight for our modeling phase.</a:t>
            </a:r>
          </a:p>
          <a:p>
            <a:r>
              <a:rPr lang="en-US" sz="1800" dirty="0"/>
              <a:t>A </a:t>
            </a:r>
            <a:r>
              <a:rPr lang="en-US" sz="1800" b="1" dirty="0"/>
              <a:t>box plot of </a:t>
            </a:r>
            <a:r>
              <a:rPr lang="en-US" sz="1800" b="1" dirty="0" err="1"/>
              <a:t>customer_support_tickets</a:t>
            </a:r>
            <a:r>
              <a:rPr lang="en-US" sz="1800" b="1" dirty="0"/>
              <a:t> by </a:t>
            </a:r>
            <a:r>
              <a:rPr lang="en-US" sz="1800" b="1" dirty="0" err="1"/>
              <a:t>churn_status</a:t>
            </a:r>
            <a:r>
              <a:rPr lang="en-US" sz="1800" dirty="0"/>
              <a:t> could show that customers with a high number of support tickets are more likely to churn.</a:t>
            </a:r>
          </a:p>
          <a:p>
            <a:r>
              <a:rPr lang="en-US" sz="1800" b="1" dirty="0"/>
              <a:t>Output:</a:t>
            </a:r>
            <a:r>
              <a:rPr lang="en-US" sz="1800" dirty="0"/>
              <a:t> Key insights and hypotheses that will guide the selection of features and the choice of a model.</a:t>
            </a:r>
          </a:p>
        </p:txBody>
      </p:sp>
      <p:sp>
        <p:nvSpPr>
          <p:cNvPr id="4" name="Slide Number Placeholder 3">
            <a:extLst>
              <a:ext uri="{FF2B5EF4-FFF2-40B4-BE49-F238E27FC236}">
                <a16:creationId xmlns:a16="http://schemas.microsoft.com/office/drawing/2014/main" id="{A93A8A40-FD0E-1283-4865-CC73BEF0CDF3}"/>
              </a:ext>
            </a:extLst>
          </p:cNvPr>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2901512481"/>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E20E40-7568-7B98-7118-0970E3A81FC3}"/>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25B8AB9-4C90-6B1C-40F5-BD13D7033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8DAB20-D0F9-358B-0159-7881CA403C02}"/>
              </a:ext>
            </a:extLst>
          </p:cNvPr>
          <p:cNvSpPr>
            <a:spLocks noGrp="1"/>
          </p:cNvSpPr>
          <p:nvPr>
            <p:ph type="title"/>
          </p:nvPr>
        </p:nvSpPr>
        <p:spPr>
          <a:xfrm>
            <a:off x="645065" y="1463040"/>
            <a:ext cx="3796306" cy="2690949"/>
          </a:xfrm>
        </p:spPr>
        <p:txBody>
          <a:bodyPr anchor="t">
            <a:normAutofit/>
          </a:bodyPr>
          <a:lstStyle/>
          <a:p>
            <a:r>
              <a:rPr lang="en-US" sz="4000" dirty="0"/>
              <a:t>Stage 5 - Modeling</a:t>
            </a:r>
            <a:endParaRPr lang="en-US" sz="4300" dirty="0"/>
          </a:p>
        </p:txBody>
      </p:sp>
      <p:grpSp>
        <p:nvGrpSpPr>
          <p:cNvPr id="19" name="Group 18">
            <a:extLst>
              <a:ext uri="{FF2B5EF4-FFF2-40B4-BE49-F238E27FC236}">
                <a16:creationId xmlns:a16="http://schemas.microsoft.com/office/drawing/2014/main" id="{EA0CE9B3-EB76-1059-4CB8-FB9BEC98F8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F7EE1A7C-5081-07AC-6A92-1558D2A902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BCB6F1D6-722E-3692-31B2-DFB2383459A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1EDE4C24-B202-3BAB-32F1-993DAEC7BC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6A920C9-AE3D-F989-BFBE-395C3AA44873}"/>
              </a:ext>
            </a:extLst>
          </p:cNvPr>
          <p:cNvSpPr>
            <a:spLocks noGrp="1"/>
          </p:cNvSpPr>
          <p:nvPr>
            <p:ph idx="1"/>
          </p:nvPr>
        </p:nvSpPr>
        <p:spPr>
          <a:xfrm>
            <a:off x="5656218" y="587829"/>
            <a:ext cx="5542387" cy="5175657"/>
          </a:xfrm>
        </p:spPr>
        <p:txBody>
          <a:bodyPr anchor="t">
            <a:noAutofit/>
          </a:bodyPr>
          <a:lstStyle/>
          <a:p>
            <a:pPr marL="0" indent="0">
              <a:buNone/>
            </a:pPr>
            <a:r>
              <a:rPr lang="en-US" sz="1800" dirty="0"/>
              <a:t>Building the Predictive Engine</a:t>
            </a:r>
          </a:p>
          <a:p>
            <a:r>
              <a:rPr lang="en-US" sz="1700" b="1" dirty="0"/>
              <a:t>Concept:</a:t>
            </a:r>
            <a:r>
              <a:rPr lang="en-US" sz="1700" dirty="0"/>
              <a:t> This is where we use machine learning algorithms to build a model that can predict the outcome based on the data. The choice of model depends on the problem type (e.g., classification, regression) and the insights gained during EDA.</a:t>
            </a:r>
          </a:p>
          <a:p>
            <a:pPr marL="0" indent="0">
              <a:buNone/>
            </a:pPr>
            <a:r>
              <a:rPr lang="en-US" sz="1700" b="1" dirty="0"/>
              <a:t>Steps:</a:t>
            </a:r>
            <a:endParaRPr lang="en-US" sz="1700" dirty="0"/>
          </a:p>
          <a:p>
            <a:r>
              <a:rPr lang="en-US" sz="1700" b="1" dirty="0"/>
              <a:t>Feature Engineering:</a:t>
            </a:r>
            <a:r>
              <a:rPr lang="en-US" sz="1700" dirty="0"/>
              <a:t> Creating new variables from existing ones to improve model performance (e.g., </a:t>
            </a:r>
            <a:r>
              <a:rPr lang="en-US" sz="1700" dirty="0" err="1"/>
              <a:t>days_since_last_purchase</a:t>
            </a:r>
            <a:r>
              <a:rPr lang="en-US" sz="1700" dirty="0"/>
              <a:t> from </a:t>
            </a:r>
            <a:r>
              <a:rPr lang="en-US" sz="1700" dirty="0" err="1"/>
              <a:t>last_purchase_date</a:t>
            </a:r>
            <a:r>
              <a:rPr lang="en-US" sz="1700" dirty="0"/>
              <a:t>).</a:t>
            </a:r>
          </a:p>
          <a:p>
            <a:r>
              <a:rPr lang="en-US" sz="1700" b="1" dirty="0"/>
              <a:t>Splitting Data:</a:t>
            </a:r>
            <a:r>
              <a:rPr lang="en-US" sz="1700" dirty="0"/>
              <a:t> Dividing the data into a training set and a testing set. The model learns from the training data and its performance is evaluated on the unseen testing data.</a:t>
            </a:r>
          </a:p>
          <a:p>
            <a:r>
              <a:rPr lang="en-US" sz="1700" b="1" dirty="0"/>
              <a:t>Algorithm Selection:</a:t>
            </a:r>
            <a:r>
              <a:rPr lang="en-US" sz="1700" dirty="0"/>
              <a:t> Choosing an appropriate model (e.g., Logistic Regression, Random Forest, Gradient Boosting).</a:t>
            </a:r>
          </a:p>
          <a:p>
            <a:r>
              <a:rPr lang="en-US" sz="1700" b="1" dirty="0"/>
              <a:t>Training and Evaluation:</a:t>
            </a:r>
            <a:r>
              <a:rPr lang="en-US" sz="1700" dirty="0"/>
              <a:t> Training the model on the training data and evaluating its performance on the test data using metrics like </a:t>
            </a:r>
            <a:r>
              <a:rPr lang="en-US" sz="1700" b="1" dirty="0"/>
              <a:t>accuracy, precision, recall, or F1-score</a:t>
            </a:r>
            <a:r>
              <a:rPr lang="en-US" sz="1700" dirty="0"/>
              <a:t>.</a:t>
            </a:r>
          </a:p>
        </p:txBody>
      </p:sp>
      <p:sp>
        <p:nvSpPr>
          <p:cNvPr id="4" name="Slide Number Placeholder 3">
            <a:extLst>
              <a:ext uri="{FF2B5EF4-FFF2-40B4-BE49-F238E27FC236}">
                <a16:creationId xmlns:a16="http://schemas.microsoft.com/office/drawing/2014/main" id="{5E0D53DF-2D08-5497-C2EA-54D41A1B3DCA}"/>
              </a:ext>
            </a:extLst>
          </p:cNvPr>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566216988"/>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B478AA-B68D-91BA-B11A-EE6C20966E6B}"/>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7CB49AA-1AEC-3425-1582-C60F6BDC90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B8FA0D-F49F-6E56-8650-655358716FBF}"/>
              </a:ext>
            </a:extLst>
          </p:cNvPr>
          <p:cNvSpPr>
            <a:spLocks noGrp="1"/>
          </p:cNvSpPr>
          <p:nvPr>
            <p:ph type="title"/>
          </p:nvPr>
        </p:nvSpPr>
        <p:spPr>
          <a:xfrm>
            <a:off x="645065" y="1463040"/>
            <a:ext cx="3796306" cy="2690949"/>
          </a:xfrm>
        </p:spPr>
        <p:txBody>
          <a:bodyPr anchor="t">
            <a:normAutofit/>
          </a:bodyPr>
          <a:lstStyle/>
          <a:p>
            <a:r>
              <a:rPr lang="en-US" sz="4000" dirty="0"/>
              <a:t>Stage 5 - Modeling (Example)</a:t>
            </a:r>
            <a:endParaRPr lang="en-US" sz="4300" dirty="0"/>
          </a:p>
        </p:txBody>
      </p:sp>
      <p:grpSp>
        <p:nvGrpSpPr>
          <p:cNvPr id="19" name="Group 18">
            <a:extLst>
              <a:ext uri="{FF2B5EF4-FFF2-40B4-BE49-F238E27FC236}">
                <a16:creationId xmlns:a16="http://schemas.microsoft.com/office/drawing/2014/main" id="{29B1C72B-0444-5487-526E-C092D38625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1F5A212C-15AF-2C38-028D-3D7197A602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0A09E047-3E7D-144F-BCF8-F570934F06E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EA1ECA2E-EF8B-E932-4EB8-75F2504C10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536B2DD-F871-5235-CA01-4EB84AC74A42}"/>
              </a:ext>
            </a:extLst>
          </p:cNvPr>
          <p:cNvSpPr>
            <a:spLocks noGrp="1"/>
          </p:cNvSpPr>
          <p:nvPr>
            <p:ph idx="1"/>
          </p:nvPr>
        </p:nvSpPr>
        <p:spPr>
          <a:xfrm>
            <a:off x="5656218" y="587829"/>
            <a:ext cx="5542387" cy="5175657"/>
          </a:xfrm>
        </p:spPr>
        <p:txBody>
          <a:bodyPr anchor="t">
            <a:noAutofit/>
          </a:bodyPr>
          <a:lstStyle/>
          <a:p>
            <a:pPr marL="0" indent="0">
              <a:buNone/>
            </a:pPr>
            <a:r>
              <a:rPr lang="en-US" sz="1800" b="1" dirty="0"/>
              <a:t>Problem:</a:t>
            </a:r>
            <a:r>
              <a:rPr lang="en-US" sz="1800" dirty="0"/>
              <a:t> Churn Prediction (a </a:t>
            </a:r>
            <a:r>
              <a:rPr lang="en-US" sz="1800" b="1" dirty="0"/>
              <a:t>classification</a:t>
            </a:r>
            <a:r>
              <a:rPr lang="en-US" sz="1800" dirty="0"/>
              <a:t> problem - a customer either churns or they don't).</a:t>
            </a:r>
          </a:p>
          <a:p>
            <a:r>
              <a:rPr lang="en-US" sz="1800" b="1" dirty="0"/>
              <a:t>Model Choice:</a:t>
            </a:r>
            <a:r>
              <a:rPr lang="en-US" sz="1800" dirty="0"/>
              <a:t> A </a:t>
            </a:r>
            <a:r>
              <a:rPr lang="en-US" sz="1800" b="1" dirty="0"/>
              <a:t>Random Forest Classifier</a:t>
            </a:r>
            <a:r>
              <a:rPr lang="en-US" sz="1800" dirty="0"/>
              <a:t> is a good choice. It's robust and handles complex relationships well.</a:t>
            </a:r>
          </a:p>
          <a:p>
            <a:pPr marL="0" indent="0">
              <a:buNone/>
            </a:pPr>
            <a:r>
              <a:rPr lang="en-US" sz="1800" b="1" dirty="0"/>
              <a:t>Example:</a:t>
            </a:r>
            <a:endParaRPr lang="en-US" sz="1800" dirty="0"/>
          </a:p>
          <a:p>
            <a:r>
              <a:rPr lang="en-US" sz="1800" dirty="0"/>
              <a:t>We split our data into 80% for training and 20% for testing.</a:t>
            </a:r>
          </a:p>
          <a:p>
            <a:r>
              <a:rPr lang="en-US" sz="1800" dirty="0"/>
              <a:t>We train the Random Forest model on the 80% data, using features like </a:t>
            </a:r>
            <a:r>
              <a:rPr lang="en-US" sz="1800" b="1" dirty="0" err="1"/>
              <a:t>purchase_frequency</a:t>
            </a:r>
            <a:r>
              <a:rPr lang="en-US" sz="1800" b="1" dirty="0"/>
              <a:t>, </a:t>
            </a:r>
            <a:r>
              <a:rPr lang="en-US" sz="1800" b="1" dirty="0" err="1"/>
              <a:t>customer_lifetime_value</a:t>
            </a:r>
            <a:r>
              <a:rPr lang="en-US" sz="1800" b="1" dirty="0"/>
              <a:t>, and </a:t>
            </a:r>
            <a:r>
              <a:rPr lang="en-US" sz="1800" b="1" dirty="0" err="1"/>
              <a:t>support_tickets</a:t>
            </a:r>
            <a:r>
              <a:rPr lang="en-US" sz="1800" b="1" dirty="0"/>
              <a:t>.</a:t>
            </a:r>
          </a:p>
          <a:p>
            <a:r>
              <a:rPr lang="en-US" sz="1800" dirty="0"/>
              <a:t>We use the trained model to predict churn on the 20% test data.</a:t>
            </a:r>
          </a:p>
          <a:p>
            <a:r>
              <a:rPr lang="en-US" sz="1800" dirty="0"/>
              <a:t>We evaluate its performance: "Our model has an </a:t>
            </a:r>
            <a:r>
              <a:rPr lang="en-US" sz="1800" b="1" dirty="0"/>
              <a:t>accuracy of 85%</a:t>
            </a:r>
            <a:r>
              <a:rPr lang="en-US" sz="1800" dirty="0"/>
              <a:t> and a </a:t>
            </a:r>
            <a:r>
              <a:rPr lang="en-US" sz="1800" b="1" dirty="0"/>
              <a:t>precision of 75%</a:t>
            </a:r>
            <a:r>
              <a:rPr lang="en-US" sz="1800" dirty="0"/>
              <a:t> for identifying churning customers."</a:t>
            </a:r>
          </a:p>
        </p:txBody>
      </p:sp>
      <p:sp>
        <p:nvSpPr>
          <p:cNvPr id="4" name="Slide Number Placeholder 3">
            <a:extLst>
              <a:ext uri="{FF2B5EF4-FFF2-40B4-BE49-F238E27FC236}">
                <a16:creationId xmlns:a16="http://schemas.microsoft.com/office/drawing/2014/main" id="{0CDEAD81-3919-139E-765D-E3692603E1EC}"/>
              </a:ext>
            </a:extLst>
          </p:cNvPr>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258980738"/>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497C1C-56A5-E664-03ED-EFA47E479AB1}"/>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2A05092-57DC-52FA-DA70-09514C717D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47E2E9-E8F5-ABB0-F54D-C6FEEF509805}"/>
              </a:ext>
            </a:extLst>
          </p:cNvPr>
          <p:cNvSpPr>
            <a:spLocks noGrp="1"/>
          </p:cNvSpPr>
          <p:nvPr>
            <p:ph type="title"/>
          </p:nvPr>
        </p:nvSpPr>
        <p:spPr>
          <a:xfrm>
            <a:off x="645065" y="1463040"/>
            <a:ext cx="3796306" cy="2690949"/>
          </a:xfrm>
        </p:spPr>
        <p:txBody>
          <a:bodyPr anchor="t">
            <a:normAutofit/>
          </a:bodyPr>
          <a:lstStyle/>
          <a:p>
            <a:r>
              <a:rPr lang="en-US" sz="4000" dirty="0"/>
              <a:t>Stage 6 - Deployment</a:t>
            </a:r>
            <a:endParaRPr lang="en-US" sz="4300" dirty="0"/>
          </a:p>
        </p:txBody>
      </p:sp>
      <p:grpSp>
        <p:nvGrpSpPr>
          <p:cNvPr id="19" name="Group 18">
            <a:extLst>
              <a:ext uri="{FF2B5EF4-FFF2-40B4-BE49-F238E27FC236}">
                <a16:creationId xmlns:a16="http://schemas.microsoft.com/office/drawing/2014/main" id="{1AEC2EE2-2415-E643-7655-D29DEDDC99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EE4FD59-F815-7EC5-2B96-D42E6542C4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A7F55A6A-2331-ABCE-C920-91BA80C493E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97824C30-9DE4-EE1B-F4F4-47508C1A98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52FF680-3F5F-664B-9357-93FB21810DE7}"/>
              </a:ext>
            </a:extLst>
          </p:cNvPr>
          <p:cNvSpPr>
            <a:spLocks noGrp="1"/>
          </p:cNvSpPr>
          <p:nvPr>
            <p:ph idx="1"/>
          </p:nvPr>
        </p:nvSpPr>
        <p:spPr>
          <a:xfrm>
            <a:off x="5656218" y="587829"/>
            <a:ext cx="5542387" cy="5175657"/>
          </a:xfrm>
        </p:spPr>
        <p:txBody>
          <a:bodyPr anchor="t">
            <a:noAutofit/>
          </a:bodyPr>
          <a:lstStyle/>
          <a:p>
            <a:pPr marL="0" indent="0">
              <a:buNone/>
            </a:pPr>
            <a:r>
              <a:rPr lang="en-US" sz="1800" dirty="0"/>
              <a:t>From Sandbox to Production</a:t>
            </a:r>
          </a:p>
          <a:p>
            <a:r>
              <a:rPr lang="en-US" sz="1800" b="1" dirty="0"/>
              <a:t>Concept:</a:t>
            </a:r>
            <a:r>
              <a:rPr lang="en-US" sz="1800" dirty="0"/>
              <a:t> Deployment is the process of making the model available to end-users or other applications. The model is integrated into a larger system so it can be used to make real-time predictions.</a:t>
            </a:r>
          </a:p>
          <a:p>
            <a:pPr marL="0" indent="0">
              <a:buNone/>
            </a:pPr>
            <a:r>
              <a:rPr lang="en-US" sz="1800" b="1" dirty="0"/>
              <a:t>Methods:</a:t>
            </a:r>
            <a:endParaRPr lang="en-US" sz="1800" dirty="0"/>
          </a:p>
          <a:p>
            <a:r>
              <a:rPr lang="en-US" sz="1800" b="1" dirty="0"/>
              <a:t>Batch Prediction:</a:t>
            </a:r>
            <a:r>
              <a:rPr lang="en-US" sz="1800" dirty="0"/>
              <a:t> Running the model on a schedule to make predictions on a large batch of data (e.g., running nightly to score all customers for churn risk).</a:t>
            </a:r>
          </a:p>
          <a:p>
            <a:r>
              <a:rPr lang="en-US" sz="1800" b="1" dirty="0"/>
              <a:t>API Endpoint:</a:t>
            </a:r>
            <a:r>
              <a:rPr lang="en-US" sz="1800" dirty="0"/>
              <a:t> Creating a web service (API) that can receive a request and return a prediction in real-time (e.g., a website's server calls the API with a new customer's data to get a real-time churn risk score).</a:t>
            </a:r>
          </a:p>
        </p:txBody>
      </p:sp>
      <p:sp>
        <p:nvSpPr>
          <p:cNvPr id="4" name="Slide Number Placeholder 3">
            <a:extLst>
              <a:ext uri="{FF2B5EF4-FFF2-40B4-BE49-F238E27FC236}">
                <a16:creationId xmlns:a16="http://schemas.microsoft.com/office/drawing/2014/main" id="{61E68940-0422-25EA-F0F3-76288B59D816}"/>
              </a:ext>
            </a:extLst>
          </p:cNvPr>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139833490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EEE469-CD52-A9E7-D0CE-40EF82D701F7}"/>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071E420-6719-B9F7-9373-23CD082E25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F9FDFB-7C1E-5598-87D9-57B37820B61C}"/>
              </a:ext>
            </a:extLst>
          </p:cNvPr>
          <p:cNvSpPr>
            <a:spLocks noGrp="1"/>
          </p:cNvSpPr>
          <p:nvPr>
            <p:ph type="title"/>
          </p:nvPr>
        </p:nvSpPr>
        <p:spPr>
          <a:xfrm>
            <a:off x="645065" y="1463040"/>
            <a:ext cx="3796306" cy="2690949"/>
          </a:xfrm>
        </p:spPr>
        <p:txBody>
          <a:bodyPr anchor="t">
            <a:normAutofit/>
          </a:bodyPr>
          <a:lstStyle/>
          <a:p>
            <a:r>
              <a:rPr lang="en-US" sz="4000" dirty="0"/>
              <a:t>Stage 6 - Deployment</a:t>
            </a:r>
            <a:endParaRPr lang="en-US" sz="4300" dirty="0"/>
          </a:p>
        </p:txBody>
      </p:sp>
      <p:grpSp>
        <p:nvGrpSpPr>
          <p:cNvPr id="19" name="Group 18">
            <a:extLst>
              <a:ext uri="{FF2B5EF4-FFF2-40B4-BE49-F238E27FC236}">
                <a16:creationId xmlns:a16="http://schemas.microsoft.com/office/drawing/2014/main" id="{CED2F263-9066-5B30-6236-884E96CF7B4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CF7E5275-9E31-A3F2-C41F-5DF5C362D3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085DB360-4BAE-CBE6-722B-1CB622FD729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32146763-73DF-311A-DC42-60C851BB4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49500B2-C56A-F17B-4C39-A4694B6F1096}"/>
              </a:ext>
            </a:extLst>
          </p:cNvPr>
          <p:cNvSpPr>
            <a:spLocks noGrp="1"/>
          </p:cNvSpPr>
          <p:nvPr>
            <p:ph idx="1"/>
          </p:nvPr>
        </p:nvSpPr>
        <p:spPr>
          <a:xfrm>
            <a:off x="5656218" y="587829"/>
            <a:ext cx="5542387" cy="5175657"/>
          </a:xfrm>
        </p:spPr>
        <p:txBody>
          <a:bodyPr anchor="t">
            <a:noAutofit/>
          </a:bodyPr>
          <a:lstStyle/>
          <a:p>
            <a:pPr marL="0" indent="0">
              <a:buNone/>
            </a:pPr>
            <a:r>
              <a:rPr lang="en-US" sz="1800" b="1" dirty="0"/>
              <a:t>Example:</a:t>
            </a:r>
            <a:endParaRPr lang="en-US" sz="1800" dirty="0"/>
          </a:p>
          <a:p>
            <a:r>
              <a:rPr lang="en-US" sz="1800" dirty="0"/>
              <a:t>Our churn model is deployed as </a:t>
            </a:r>
            <a:r>
              <a:rPr lang="en-US" sz="1800" b="1" dirty="0"/>
              <a:t>a REST API endpoint.</a:t>
            </a:r>
          </a:p>
          <a:p>
            <a:r>
              <a:rPr lang="en-US" sz="1800" dirty="0"/>
              <a:t>When a customer logs in to our website, their data is sent to the API.</a:t>
            </a:r>
          </a:p>
          <a:p>
            <a:r>
              <a:rPr lang="en-US" sz="1800" dirty="0"/>
              <a:t>The API returns a churn risk score.</a:t>
            </a:r>
          </a:p>
          <a:p>
            <a:r>
              <a:rPr lang="en-US" sz="1800" dirty="0"/>
              <a:t>If the score is high, a marketing system is triggered to offer a 10% discount to that customer.</a:t>
            </a:r>
          </a:p>
        </p:txBody>
      </p:sp>
      <p:sp>
        <p:nvSpPr>
          <p:cNvPr id="4" name="Slide Number Placeholder 3">
            <a:extLst>
              <a:ext uri="{FF2B5EF4-FFF2-40B4-BE49-F238E27FC236}">
                <a16:creationId xmlns:a16="http://schemas.microsoft.com/office/drawing/2014/main" id="{58556303-66B6-0F9B-DCE1-FEAA5AB08D1D}"/>
              </a:ext>
            </a:extLst>
          </p:cNvPr>
          <p:cNvSpPr>
            <a:spLocks noGrp="1"/>
          </p:cNvSpPr>
          <p:nvPr>
            <p:ph type="sldNum" sz="quarter" idx="12"/>
          </p:nvPr>
        </p:nvSpPr>
        <p:spPr/>
        <p:txBody>
          <a:bodyPr/>
          <a:lstStyle/>
          <a:p>
            <a:fld id="{48F63A3B-78C7-47BE-AE5E-E10140E04643}" type="slidenum">
              <a:rPr lang="en-US" smtClean="0"/>
              <a:t>17</a:t>
            </a:fld>
            <a:endParaRPr lang="en-US" dirty="0"/>
          </a:p>
        </p:txBody>
      </p:sp>
    </p:spTree>
    <p:extLst>
      <p:ext uri="{BB962C8B-B14F-4D97-AF65-F5344CB8AC3E}">
        <p14:creationId xmlns:p14="http://schemas.microsoft.com/office/powerpoint/2010/main" val="1327505869"/>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1C9F24-9291-C13F-85EE-4D31A6F1187D}"/>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BA73E05-8415-6EF5-E767-4EC274E4BC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ADFB3E-FF90-9710-4DE2-48BC8854D1F8}"/>
              </a:ext>
            </a:extLst>
          </p:cNvPr>
          <p:cNvSpPr>
            <a:spLocks noGrp="1"/>
          </p:cNvSpPr>
          <p:nvPr>
            <p:ph type="title"/>
          </p:nvPr>
        </p:nvSpPr>
        <p:spPr>
          <a:xfrm>
            <a:off x="645065" y="1463040"/>
            <a:ext cx="3796306" cy="2690949"/>
          </a:xfrm>
        </p:spPr>
        <p:txBody>
          <a:bodyPr anchor="t">
            <a:normAutofit/>
          </a:bodyPr>
          <a:lstStyle/>
          <a:p>
            <a:r>
              <a:rPr lang="en-US" sz="4000" dirty="0"/>
              <a:t>Stage 6 - Deployment (Challenges)</a:t>
            </a:r>
            <a:endParaRPr lang="en-US" sz="4300" dirty="0"/>
          </a:p>
        </p:txBody>
      </p:sp>
      <p:grpSp>
        <p:nvGrpSpPr>
          <p:cNvPr id="19" name="Group 18">
            <a:extLst>
              <a:ext uri="{FF2B5EF4-FFF2-40B4-BE49-F238E27FC236}">
                <a16:creationId xmlns:a16="http://schemas.microsoft.com/office/drawing/2014/main" id="{D134CD8D-72A2-E127-5D87-23B5EADC77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E3BEA1A7-E30E-07E2-F3BE-D243CCDECE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08F1261F-FC9C-B4DA-8D9F-D1A9E56C10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702053F6-607F-F6FA-55DA-023048A65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392385A-7B0F-99D0-3B98-10F5E4B0EC75}"/>
              </a:ext>
            </a:extLst>
          </p:cNvPr>
          <p:cNvSpPr>
            <a:spLocks noGrp="1"/>
          </p:cNvSpPr>
          <p:nvPr>
            <p:ph idx="1"/>
          </p:nvPr>
        </p:nvSpPr>
        <p:spPr>
          <a:xfrm>
            <a:off x="5656218" y="587829"/>
            <a:ext cx="5542387" cy="5175657"/>
          </a:xfrm>
        </p:spPr>
        <p:txBody>
          <a:bodyPr anchor="t">
            <a:noAutofit/>
          </a:bodyPr>
          <a:lstStyle/>
          <a:p>
            <a:r>
              <a:rPr lang="en-US" sz="1800" b="1" dirty="0"/>
              <a:t>Integration:</a:t>
            </a:r>
            <a:r>
              <a:rPr lang="en-US" sz="1800" dirty="0"/>
              <a:t> The model needs to work seamlessly with existing business systems (e.g., marketing platforms, CRM).</a:t>
            </a:r>
          </a:p>
          <a:p>
            <a:r>
              <a:rPr lang="en-US" sz="1800" b="1" dirty="0"/>
              <a:t>Scalability:</a:t>
            </a:r>
            <a:r>
              <a:rPr lang="en-US" sz="1800" dirty="0"/>
              <a:t> The deployed model must be able to handle the expected volume of requests.</a:t>
            </a:r>
          </a:p>
          <a:p>
            <a:r>
              <a:rPr lang="en-US" sz="1800" b="1" dirty="0"/>
              <a:t>Latency:</a:t>
            </a:r>
            <a:r>
              <a:rPr lang="en-US" sz="1800" dirty="0"/>
              <a:t> For real-time applications, the model must provide predictions quickly.</a:t>
            </a:r>
          </a:p>
          <a:p>
            <a:r>
              <a:rPr lang="en-US" sz="1800" b="1" dirty="0"/>
              <a:t>Infrastructure:</a:t>
            </a:r>
            <a:r>
              <a:rPr lang="en-US" sz="1800" dirty="0"/>
              <a:t> Requires setting up a robust infrastructure (e.g., cloud platforms like AWS, Google Cloud, or Azure) to host the model.</a:t>
            </a:r>
          </a:p>
        </p:txBody>
      </p:sp>
      <p:sp>
        <p:nvSpPr>
          <p:cNvPr id="4" name="Slide Number Placeholder 3">
            <a:extLst>
              <a:ext uri="{FF2B5EF4-FFF2-40B4-BE49-F238E27FC236}">
                <a16:creationId xmlns:a16="http://schemas.microsoft.com/office/drawing/2014/main" id="{40F141C5-252F-9326-CC00-BB34447B687E}"/>
              </a:ext>
            </a:extLst>
          </p:cNvPr>
          <p:cNvSpPr>
            <a:spLocks noGrp="1"/>
          </p:cNvSpPr>
          <p:nvPr>
            <p:ph type="sldNum" sz="quarter" idx="12"/>
          </p:nvPr>
        </p:nvSpPr>
        <p:spPr/>
        <p:txBody>
          <a:bodyPr/>
          <a:lstStyle/>
          <a:p>
            <a:fld id="{48F63A3B-78C7-47BE-AE5E-E10140E04643}" type="slidenum">
              <a:rPr lang="en-US" smtClean="0"/>
              <a:t>18</a:t>
            </a:fld>
            <a:endParaRPr lang="en-US" dirty="0"/>
          </a:p>
        </p:txBody>
      </p:sp>
    </p:spTree>
    <p:extLst>
      <p:ext uri="{BB962C8B-B14F-4D97-AF65-F5344CB8AC3E}">
        <p14:creationId xmlns:p14="http://schemas.microsoft.com/office/powerpoint/2010/main" val="358585700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681B497-30B9-3113-8157-DBCF3DF04AB0}"/>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6535977-E119-2910-A1D5-A2F5E79E7D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A3061F-489B-D8E7-198F-BAC9412F02C9}"/>
              </a:ext>
            </a:extLst>
          </p:cNvPr>
          <p:cNvSpPr>
            <a:spLocks noGrp="1"/>
          </p:cNvSpPr>
          <p:nvPr>
            <p:ph type="title"/>
          </p:nvPr>
        </p:nvSpPr>
        <p:spPr>
          <a:xfrm>
            <a:off x="645065" y="1463040"/>
            <a:ext cx="3796306" cy="2690949"/>
          </a:xfrm>
        </p:spPr>
        <p:txBody>
          <a:bodyPr anchor="t">
            <a:normAutofit/>
          </a:bodyPr>
          <a:lstStyle/>
          <a:p>
            <a:r>
              <a:rPr lang="en-US" sz="4000" dirty="0"/>
              <a:t>Stage 7 - Monitoring</a:t>
            </a:r>
            <a:endParaRPr lang="en-US" sz="4300" dirty="0"/>
          </a:p>
        </p:txBody>
      </p:sp>
      <p:grpSp>
        <p:nvGrpSpPr>
          <p:cNvPr id="19" name="Group 18">
            <a:extLst>
              <a:ext uri="{FF2B5EF4-FFF2-40B4-BE49-F238E27FC236}">
                <a16:creationId xmlns:a16="http://schemas.microsoft.com/office/drawing/2014/main" id="{B67E4EB2-E941-2E9F-4377-5024A185CD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A1729C67-7E90-F8DC-8EF3-09D60AD4F8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88AC43AF-D1E6-ED81-F585-D0489CB56F8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E6DCA04B-447C-EE09-635D-71141D6184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FBB643B-CAEB-67BC-C3DB-BCACFDCCCD85}"/>
              </a:ext>
            </a:extLst>
          </p:cNvPr>
          <p:cNvSpPr>
            <a:spLocks noGrp="1"/>
          </p:cNvSpPr>
          <p:nvPr>
            <p:ph idx="1"/>
          </p:nvPr>
        </p:nvSpPr>
        <p:spPr>
          <a:xfrm>
            <a:off x="5656218" y="587829"/>
            <a:ext cx="5542387" cy="5175657"/>
          </a:xfrm>
        </p:spPr>
        <p:txBody>
          <a:bodyPr anchor="t">
            <a:noAutofit/>
          </a:bodyPr>
          <a:lstStyle/>
          <a:p>
            <a:pPr marL="0" indent="0">
              <a:buNone/>
            </a:pPr>
            <a:r>
              <a:rPr lang="en-US" sz="1800" dirty="0"/>
              <a:t>The Watchful Eye</a:t>
            </a:r>
          </a:p>
          <a:p>
            <a:r>
              <a:rPr lang="en-US" sz="1800" b="1" dirty="0"/>
              <a:t>Concept:</a:t>
            </a:r>
            <a:r>
              <a:rPr lang="en-US" sz="1800" dirty="0"/>
              <a:t> Deployment isn't the end. Models can degrade over time due to changes in data patterns, known as </a:t>
            </a:r>
            <a:r>
              <a:rPr lang="en-US" sz="1800" b="1" dirty="0"/>
              <a:t>concept drift</a:t>
            </a:r>
            <a:r>
              <a:rPr lang="en-US" sz="1800" dirty="0"/>
              <a:t> or </a:t>
            </a:r>
            <a:r>
              <a:rPr lang="en-US" sz="1800" b="1" dirty="0"/>
              <a:t>data drift</a:t>
            </a:r>
            <a:r>
              <a:rPr lang="en-US" sz="1800" dirty="0"/>
              <a:t>. Continuous monitoring is essential to ensure the model's performance remains high.</a:t>
            </a:r>
          </a:p>
          <a:p>
            <a:pPr marL="0" indent="0">
              <a:buNone/>
            </a:pPr>
            <a:r>
              <a:rPr lang="en-US" sz="1800" b="1" dirty="0"/>
              <a:t>Key Metrics to Monitor:</a:t>
            </a:r>
            <a:endParaRPr lang="en-US" sz="1800" dirty="0"/>
          </a:p>
          <a:p>
            <a:r>
              <a:rPr lang="en-US" sz="1800" b="1" dirty="0"/>
              <a:t>Model Performance Metrics:</a:t>
            </a:r>
            <a:r>
              <a:rPr lang="en-US" sz="1800" dirty="0"/>
              <a:t> Is the accuracy, precision, or F1-score still at an acceptable level?</a:t>
            </a:r>
          </a:p>
          <a:p>
            <a:r>
              <a:rPr lang="en-US" sz="1800" b="1" dirty="0"/>
              <a:t>Input Data Drift:</a:t>
            </a:r>
            <a:r>
              <a:rPr lang="en-US" sz="1800" dirty="0"/>
              <a:t> Have the characteristics of the incoming data changed? (e.g., the average customer age is now much younger).</a:t>
            </a:r>
          </a:p>
          <a:p>
            <a:r>
              <a:rPr lang="en-US" sz="1800" b="1" dirty="0"/>
              <a:t>Prediction Drift:</a:t>
            </a:r>
            <a:r>
              <a:rPr lang="en-US" sz="1800" dirty="0"/>
              <a:t> Is the distribution of the model's predictions changing over time? (e.g., the model is now predicting "churn" for everyone).</a:t>
            </a:r>
          </a:p>
        </p:txBody>
      </p:sp>
      <p:sp>
        <p:nvSpPr>
          <p:cNvPr id="4" name="Slide Number Placeholder 3">
            <a:extLst>
              <a:ext uri="{FF2B5EF4-FFF2-40B4-BE49-F238E27FC236}">
                <a16:creationId xmlns:a16="http://schemas.microsoft.com/office/drawing/2014/main" id="{67081880-780D-5DA1-C0A3-F1CC69177AFF}"/>
              </a:ext>
            </a:extLst>
          </p:cNvPr>
          <p:cNvSpPr>
            <a:spLocks noGrp="1"/>
          </p:cNvSpPr>
          <p:nvPr>
            <p:ph type="sldNum" sz="quarter" idx="12"/>
          </p:nvPr>
        </p:nvSpPr>
        <p:spPr/>
        <p:txBody>
          <a:bodyPr/>
          <a:lstStyle/>
          <a:p>
            <a:fld id="{48F63A3B-78C7-47BE-AE5E-E10140E04643}" type="slidenum">
              <a:rPr lang="en-US" smtClean="0"/>
              <a:t>19</a:t>
            </a:fld>
            <a:endParaRPr lang="en-US" dirty="0"/>
          </a:p>
        </p:txBody>
      </p:sp>
    </p:spTree>
    <p:extLst>
      <p:ext uri="{BB962C8B-B14F-4D97-AF65-F5344CB8AC3E}">
        <p14:creationId xmlns:p14="http://schemas.microsoft.com/office/powerpoint/2010/main" val="338706118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CF7E73-9A50-8576-894B-978332453C29}"/>
            </a:ext>
          </a:extLst>
        </p:cNvPr>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A9298904-E104-DBB3-A762-EE438D30C4A5}"/>
              </a:ext>
            </a:extLst>
          </p:cNvPr>
          <p:cNvSpPr>
            <a:spLocks noGrp="1"/>
          </p:cNvSpPr>
          <p:nvPr>
            <p:ph type="title"/>
          </p:nvPr>
        </p:nvSpPr>
        <p:spPr>
          <a:xfrm>
            <a:off x="838200" y="365125"/>
            <a:ext cx="5393361" cy="1325563"/>
          </a:xfrm>
        </p:spPr>
        <p:txBody>
          <a:bodyPr>
            <a:normAutofit/>
          </a:bodyPr>
          <a:lstStyle/>
          <a:p>
            <a:r>
              <a:rPr lang="en-US"/>
              <a:t>Table of Contents</a:t>
            </a:r>
          </a:p>
        </p:txBody>
      </p:sp>
      <p:sp>
        <p:nvSpPr>
          <p:cNvPr id="34" name="Freeform: Shape 33">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Content Placeholder 2">
            <a:extLst>
              <a:ext uri="{FF2B5EF4-FFF2-40B4-BE49-F238E27FC236}">
                <a16:creationId xmlns:a16="http://schemas.microsoft.com/office/drawing/2014/main" id="{85E868F5-7E47-823A-7F7E-ED4F240A44F6}"/>
              </a:ext>
            </a:extLst>
          </p:cNvPr>
          <p:cNvSpPr>
            <a:spLocks noGrp="1"/>
          </p:cNvSpPr>
          <p:nvPr>
            <p:ph idx="1"/>
          </p:nvPr>
        </p:nvSpPr>
        <p:spPr>
          <a:xfrm>
            <a:off x="838200" y="1825625"/>
            <a:ext cx="5393361" cy="4351338"/>
          </a:xfrm>
        </p:spPr>
        <p:txBody>
          <a:bodyPr>
            <a:normAutofit fontScale="77500" lnSpcReduction="20000"/>
          </a:bodyPr>
          <a:lstStyle/>
          <a:p>
            <a:r>
              <a:rPr lang="en-US" b="1" dirty="0"/>
              <a:t>Problem Formulation:</a:t>
            </a:r>
            <a:r>
              <a:rPr lang="en-US" dirty="0"/>
              <a:t> Defining the challenge.</a:t>
            </a:r>
          </a:p>
          <a:p>
            <a:r>
              <a:rPr lang="en-US" b="1" dirty="0"/>
              <a:t>Data Collection:</a:t>
            </a:r>
            <a:r>
              <a:rPr lang="en-US" dirty="0"/>
              <a:t> Gathering the right information.</a:t>
            </a:r>
          </a:p>
          <a:p>
            <a:r>
              <a:rPr lang="en-US" b="1" dirty="0"/>
              <a:t>Data Cleaning:</a:t>
            </a:r>
            <a:r>
              <a:rPr lang="en-US" dirty="0"/>
              <a:t> Preparing the data for analysis.</a:t>
            </a:r>
          </a:p>
          <a:p>
            <a:r>
              <a:rPr lang="en-US" b="1" dirty="0"/>
              <a:t>Exploratory Data Analysis (EDA):</a:t>
            </a:r>
            <a:r>
              <a:rPr lang="en-US" dirty="0"/>
              <a:t> Understanding the data's story.</a:t>
            </a:r>
          </a:p>
          <a:p>
            <a:r>
              <a:rPr lang="en-US" b="1" dirty="0"/>
              <a:t>Modeling:</a:t>
            </a:r>
            <a:r>
              <a:rPr lang="en-US" dirty="0"/>
              <a:t> Building predictive power.</a:t>
            </a:r>
          </a:p>
          <a:p>
            <a:r>
              <a:rPr lang="en-US" b="1" dirty="0"/>
              <a:t>Deployment:</a:t>
            </a:r>
            <a:r>
              <a:rPr lang="en-US" dirty="0"/>
              <a:t> Putting the model to work.</a:t>
            </a:r>
          </a:p>
          <a:p>
            <a:r>
              <a:rPr lang="en-US" b="1" dirty="0"/>
              <a:t>Monitoring:</a:t>
            </a:r>
            <a:r>
              <a:rPr lang="en-US" dirty="0"/>
              <a:t> Ensuring continued performance.</a:t>
            </a:r>
          </a:p>
          <a:p>
            <a:r>
              <a:rPr lang="en-US" b="1" dirty="0"/>
              <a:t>Feedback Loop:</a:t>
            </a:r>
            <a:r>
              <a:rPr lang="en-US" dirty="0"/>
              <a:t> Learning and improving.</a:t>
            </a:r>
          </a:p>
        </p:txBody>
      </p:sp>
      <p:sp>
        <p:nvSpPr>
          <p:cNvPr id="36" name="Oval 35">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Head with Gears">
            <a:extLst>
              <a:ext uri="{FF2B5EF4-FFF2-40B4-BE49-F238E27FC236}">
                <a16:creationId xmlns:a16="http://schemas.microsoft.com/office/drawing/2014/main" id="{A5C6769B-818D-C44F-C3A4-0E64F79966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38" name="Freeform: Shape 37">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40" name="Straight Connector 39">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42" name="Freeform: Shape 41">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6" name="Freeform: Shape 45">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 name="Slide Number Placeholder 2">
            <a:extLst>
              <a:ext uri="{FF2B5EF4-FFF2-40B4-BE49-F238E27FC236}">
                <a16:creationId xmlns:a16="http://schemas.microsoft.com/office/drawing/2014/main" id="{542218D2-8877-5A1E-563B-3C5BD6305080}"/>
              </a:ext>
            </a:extLst>
          </p:cNvPr>
          <p:cNvSpPr>
            <a:spLocks noGrp="1"/>
          </p:cNvSpPr>
          <p:nvPr>
            <p:ph type="sldNum" sz="quarter" idx="12"/>
          </p:nvPr>
        </p:nvSpPr>
        <p:spPr/>
        <p:txBody>
          <a:bodyPr/>
          <a:lstStyle/>
          <a:p>
            <a:fld id="{48F63A3B-78C7-47BE-AE5E-E10140E04643}" type="slidenum">
              <a:rPr lang="en-US" smtClean="0"/>
              <a:t>2</a:t>
            </a:fld>
            <a:endParaRPr lang="en-US" dirty="0"/>
          </a:p>
        </p:txBody>
      </p:sp>
    </p:spTree>
    <p:extLst>
      <p:ext uri="{BB962C8B-B14F-4D97-AF65-F5344CB8AC3E}">
        <p14:creationId xmlns:p14="http://schemas.microsoft.com/office/powerpoint/2010/main" val="2929489266"/>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2686CAF-F0C2-6CA4-7261-425EBD072A99}"/>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4F55340-3494-2C8C-D57E-EB9FC568AE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C3FF5E-4734-2F1D-6DC8-25D219F6E345}"/>
              </a:ext>
            </a:extLst>
          </p:cNvPr>
          <p:cNvSpPr>
            <a:spLocks noGrp="1"/>
          </p:cNvSpPr>
          <p:nvPr>
            <p:ph type="title"/>
          </p:nvPr>
        </p:nvSpPr>
        <p:spPr>
          <a:xfrm>
            <a:off x="645065" y="1463040"/>
            <a:ext cx="3796306" cy="2690949"/>
          </a:xfrm>
        </p:spPr>
        <p:txBody>
          <a:bodyPr anchor="t">
            <a:normAutofit/>
          </a:bodyPr>
          <a:lstStyle/>
          <a:p>
            <a:r>
              <a:rPr lang="en-US" sz="4000" dirty="0"/>
              <a:t>Stage 7 - Monitoring</a:t>
            </a:r>
            <a:endParaRPr lang="en-US" sz="4300" dirty="0"/>
          </a:p>
        </p:txBody>
      </p:sp>
      <p:grpSp>
        <p:nvGrpSpPr>
          <p:cNvPr id="19" name="Group 18">
            <a:extLst>
              <a:ext uri="{FF2B5EF4-FFF2-40B4-BE49-F238E27FC236}">
                <a16:creationId xmlns:a16="http://schemas.microsoft.com/office/drawing/2014/main" id="{F83CE053-90B7-B60F-8FAE-D962BE4001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F72DFF3-906B-03BD-571F-B06A7E84D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D92EF18D-AB79-C34D-B064-737E12968B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7CF4D659-4CF5-A88F-50AA-6F9CDDF78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5551B09-5254-6763-4A82-9E62B82588A3}"/>
              </a:ext>
            </a:extLst>
          </p:cNvPr>
          <p:cNvSpPr>
            <a:spLocks noGrp="1"/>
          </p:cNvSpPr>
          <p:nvPr>
            <p:ph idx="1"/>
          </p:nvPr>
        </p:nvSpPr>
        <p:spPr>
          <a:xfrm>
            <a:off x="5656218" y="587829"/>
            <a:ext cx="5542387" cy="5175657"/>
          </a:xfrm>
        </p:spPr>
        <p:txBody>
          <a:bodyPr anchor="t">
            <a:noAutofit/>
          </a:bodyPr>
          <a:lstStyle/>
          <a:p>
            <a:r>
              <a:rPr lang="en-US" sz="1800" b="1" dirty="0"/>
              <a:t>Example:</a:t>
            </a:r>
            <a:r>
              <a:rPr lang="en-US" sz="1800" dirty="0"/>
              <a:t> We set up a dashboard to monitor our churn prediction model. We get an alert if the model's accuracy drops below 80% or if the average age of new customers starts to deviate significantly from the training data's average age.</a:t>
            </a:r>
          </a:p>
        </p:txBody>
      </p:sp>
      <p:sp>
        <p:nvSpPr>
          <p:cNvPr id="4" name="Slide Number Placeholder 3">
            <a:extLst>
              <a:ext uri="{FF2B5EF4-FFF2-40B4-BE49-F238E27FC236}">
                <a16:creationId xmlns:a16="http://schemas.microsoft.com/office/drawing/2014/main" id="{A464E761-CF7B-9FFD-11B8-1F06FF88F1A0}"/>
              </a:ext>
            </a:extLst>
          </p:cNvPr>
          <p:cNvSpPr>
            <a:spLocks noGrp="1"/>
          </p:cNvSpPr>
          <p:nvPr>
            <p:ph type="sldNum" sz="quarter" idx="12"/>
          </p:nvPr>
        </p:nvSpPr>
        <p:spPr/>
        <p:txBody>
          <a:bodyPr/>
          <a:lstStyle/>
          <a:p>
            <a:fld id="{48F63A3B-78C7-47BE-AE5E-E10140E04643}" type="slidenum">
              <a:rPr lang="en-US" smtClean="0"/>
              <a:t>20</a:t>
            </a:fld>
            <a:endParaRPr lang="en-US" dirty="0"/>
          </a:p>
        </p:txBody>
      </p:sp>
    </p:spTree>
    <p:extLst>
      <p:ext uri="{BB962C8B-B14F-4D97-AF65-F5344CB8AC3E}">
        <p14:creationId xmlns:p14="http://schemas.microsoft.com/office/powerpoint/2010/main" val="3944536801"/>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3E1D44-0E11-9E78-DAC4-5D1E08A02A1E}"/>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5FBC414D-2CA3-3DED-793C-030EC2A095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717E56-734E-F471-D705-08EC4EAD2AEE}"/>
              </a:ext>
            </a:extLst>
          </p:cNvPr>
          <p:cNvSpPr>
            <a:spLocks noGrp="1"/>
          </p:cNvSpPr>
          <p:nvPr>
            <p:ph type="title"/>
          </p:nvPr>
        </p:nvSpPr>
        <p:spPr>
          <a:xfrm>
            <a:off x="645065" y="1463040"/>
            <a:ext cx="3796306" cy="2690949"/>
          </a:xfrm>
        </p:spPr>
        <p:txBody>
          <a:bodyPr anchor="t">
            <a:normAutofit/>
          </a:bodyPr>
          <a:lstStyle/>
          <a:p>
            <a:r>
              <a:rPr lang="en-US" sz="4000" dirty="0"/>
              <a:t>Stage 8 – </a:t>
            </a:r>
            <a:br>
              <a:rPr lang="en-US" sz="4000" dirty="0"/>
            </a:br>
            <a:r>
              <a:rPr lang="en-US" sz="4000" dirty="0"/>
              <a:t>The Feedback Loop</a:t>
            </a:r>
            <a:endParaRPr lang="en-US" sz="4300" dirty="0"/>
          </a:p>
        </p:txBody>
      </p:sp>
      <p:grpSp>
        <p:nvGrpSpPr>
          <p:cNvPr id="19" name="Group 18">
            <a:extLst>
              <a:ext uri="{FF2B5EF4-FFF2-40B4-BE49-F238E27FC236}">
                <a16:creationId xmlns:a16="http://schemas.microsoft.com/office/drawing/2014/main" id="{F869B3EA-E3BC-FC08-549F-DA9CAA41957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AB75B2D9-DA44-AEB4-0D70-71AE4881CC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2BB223D2-FD70-107A-05E9-C25A7BC1890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AF7D3385-9405-EA5E-3C3C-62B3438932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499EE50-4CBA-3BCC-80A4-E6F89936D9D5}"/>
              </a:ext>
            </a:extLst>
          </p:cNvPr>
          <p:cNvSpPr>
            <a:spLocks noGrp="1"/>
          </p:cNvSpPr>
          <p:nvPr>
            <p:ph idx="1"/>
          </p:nvPr>
        </p:nvSpPr>
        <p:spPr>
          <a:xfrm>
            <a:off x="5656218" y="587829"/>
            <a:ext cx="5542387" cy="5175657"/>
          </a:xfrm>
        </p:spPr>
        <p:txBody>
          <a:bodyPr anchor="t">
            <a:noAutofit/>
          </a:bodyPr>
          <a:lstStyle/>
          <a:p>
            <a:pPr marL="0" indent="0">
              <a:buNone/>
            </a:pPr>
            <a:r>
              <a:rPr lang="en-US" sz="1800" dirty="0"/>
              <a:t>The Engine of Improvement</a:t>
            </a:r>
          </a:p>
          <a:p>
            <a:r>
              <a:rPr lang="en-US" sz="1800" b="1" dirty="0"/>
              <a:t>Concept:</a:t>
            </a:r>
            <a:r>
              <a:rPr lang="en-US" sz="1800" dirty="0"/>
              <a:t> This is the final and continuous stage. The feedback loop connects the outcome of the model's predictions back into the system. This allows the model to learn and improve over time.</a:t>
            </a:r>
          </a:p>
          <a:p>
            <a:r>
              <a:rPr lang="en-US" sz="1800" b="1" dirty="0"/>
              <a:t>How it Works:</a:t>
            </a:r>
            <a:r>
              <a:rPr lang="en-US" sz="1800" dirty="0"/>
              <a:t> The results of the model's actions (e.g., did the targeted promotion actually prevent a customer from churning?) are collected and used to retrain the model.</a:t>
            </a:r>
          </a:p>
        </p:txBody>
      </p:sp>
      <p:sp>
        <p:nvSpPr>
          <p:cNvPr id="4" name="Slide Number Placeholder 3">
            <a:extLst>
              <a:ext uri="{FF2B5EF4-FFF2-40B4-BE49-F238E27FC236}">
                <a16:creationId xmlns:a16="http://schemas.microsoft.com/office/drawing/2014/main" id="{ED02D532-857D-B691-0B7E-22753B71E7C0}"/>
              </a:ext>
            </a:extLst>
          </p:cNvPr>
          <p:cNvSpPr>
            <a:spLocks noGrp="1"/>
          </p:cNvSpPr>
          <p:nvPr>
            <p:ph type="sldNum" sz="quarter" idx="12"/>
          </p:nvPr>
        </p:nvSpPr>
        <p:spPr/>
        <p:txBody>
          <a:bodyPr/>
          <a:lstStyle/>
          <a:p>
            <a:fld id="{48F63A3B-78C7-47BE-AE5E-E10140E04643}" type="slidenum">
              <a:rPr lang="en-US" smtClean="0"/>
              <a:t>21</a:t>
            </a:fld>
            <a:endParaRPr lang="en-US" dirty="0"/>
          </a:p>
        </p:txBody>
      </p:sp>
    </p:spTree>
    <p:extLst>
      <p:ext uri="{BB962C8B-B14F-4D97-AF65-F5344CB8AC3E}">
        <p14:creationId xmlns:p14="http://schemas.microsoft.com/office/powerpoint/2010/main" val="1150093784"/>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83E616-E51B-9E15-B3D6-3D94D420027E}"/>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02DB7DE-55FC-9F29-C778-F606BB08B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E68A03-C49C-C560-292A-5C547D1ADC67}"/>
              </a:ext>
            </a:extLst>
          </p:cNvPr>
          <p:cNvSpPr>
            <a:spLocks noGrp="1"/>
          </p:cNvSpPr>
          <p:nvPr>
            <p:ph type="title"/>
          </p:nvPr>
        </p:nvSpPr>
        <p:spPr>
          <a:xfrm>
            <a:off x="645065" y="1463040"/>
            <a:ext cx="3796306" cy="2690949"/>
          </a:xfrm>
        </p:spPr>
        <p:txBody>
          <a:bodyPr anchor="t">
            <a:normAutofit/>
          </a:bodyPr>
          <a:lstStyle/>
          <a:p>
            <a:r>
              <a:rPr lang="en-US" sz="4000" dirty="0"/>
              <a:t>Stage 8 – </a:t>
            </a:r>
            <a:br>
              <a:rPr lang="en-US" sz="4000" dirty="0"/>
            </a:br>
            <a:r>
              <a:rPr lang="en-US" sz="4000" dirty="0"/>
              <a:t>The Feedback Loop</a:t>
            </a:r>
            <a:endParaRPr lang="en-US" sz="4300" dirty="0"/>
          </a:p>
        </p:txBody>
      </p:sp>
      <p:grpSp>
        <p:nvGrpSpPr>
          <p:cNvPr id="19" name="Group 18">
            <a:extLst>
              <a:ext uri="{FF2B5EF4-FFF2-40B4-BE49-F238E27FC236}">
                <a16:creationId xmlns:a16="http://schemas.microsoft.com/office/drawing/2014/main" id="{0E5834E5-43EB-23CD-C9D8-4E5194FEC3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6FCE128A-9CED-486C-48DB-04CD7327BA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8A12CEF5-7FDE-3421-166D-512D1129C1A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645629A9-ABA7-51A7-C21A-27F56F26D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60D32E-9AE9-F6C1-CCD9-23005DEA587F}"/>
              </a:ext>
            </a:extLst>
          </p:cNvPr>
          <p:cNvSpPr>
            <a:spLocks noGrp="1"/>
          </p:cNvSpPr>
          <p:nvPr>
            <p:ph idx="1"/>
          </p:nvPr>
        </p:nvSpPr>
        <p:spPr>
          <a:xfrm>
            <a:off x="5656218" y="587829"/>
            <a:ext cx="5542387" cy="5175657"/>
          </a:xfrm>
        </p:spPr>
        <p:txBody>
          <a:bodyPr anchor="t">
            <a:noAutofit/>
          </a:bodyPr>
          <a:lstStyle/>
          <a:p>
            <a:pPr marL="0" indent="0">
              <a:buNone/>
            </a:pPr>
            <a:r>
              <a:rPr lang="en-US" sz="1800" b="1" dirty="0"/>
              <a:t>Example:</a:t>
            </a:r>
            <a:endParaRPr lang="en-US" sz="1800" dirty="0"/>
          </a:p>
          <a:p>
            <a:r>
              <a:rPr lang="en-US" sz="1800" dirty="0"/>
              <a:t>The model predicts customer A is a high churn risk.</a:t>
            </a:r>
          </a:p>
          <a:p>
            <a:r>
              <a:rPr lang="en-US" sz="1800" dirty="0"/>
              <a:t>The marketing team sends a special offer to customer A.</a:t>
            </a:r>
          </a:p>
          <a:p>
            <a:r>
              <a:rPr lang="en-US" sz="1800" dirty="0"/>
              <a:t>A month later, we check if customer A is still a customer.</a:t>
            </a:r>
          </a:p>
          <a:p>
            <a:r>
              <a:rPr lang="en-US" sz="1800" dirty="0"/>
              <a:t>This new data (did they churn or not after the offer?) is added to the original dataset.</a:t>
            </a:r>
          </a:p>
          <a:p>
            <a:r>
              <a:rPr lang="en-US" sz="1800" dirty="0"/>
              <a:t>The model is periodically retrained on this larger, more recent dataset.</a:t>
            </a:r>
          </a:p>
        </p:txBody>
      </p:sp>
      <p:sp>
        <p:nvSpPr>
          <p:cNvPr id="4" name="Slide Number Placeholder 3">
            <a:extLst>
              <a:ext uri="{FF2B5EF4-FFF2-40B4-BE49-F238E27FC236}">
                <a16:creationId xmlns:a16="http://schemas.microsoft.com/office/drawing/2014/main" id="{CF844E33-C1D7-CF62-67E0-CE59CB450456}"/>
              </a:ext>
            </a:extLst>
          </p:cNvPr>
          <p:cNvSpPr>
            <a:spLocks noGrp="1"/>
          </p:cNvSpPr>
          <p:nvPr>
            <p:ph type="sldNum" sz="quarter" idx="12"/>
          </p:nvPr>
        </p:nvSpPr>
        <p:spPr/>
        <p:txBody>
          <a:bodyPr/>
          <a:lstStyle/>
          <a:p>
            <a:fld id="{48F63A3B-78C7-47BE-AE5E-E10140E04643}" type="slidenum">
              <a:rPr lang="en-US" smtClean="0"/>
              <a:t>22</a:t>
            </a:fld>
            <a:endParaRPr lang="en-US" dirty="0"/>
          </a:p>
        </p:txBody>
      </p:sp>
    </p:spTree>
    <p:extLst>
      <p:ext uri="{BB962C8B-B14F-4D97-AF65-F5344CB8AC3E}">
        <p14:creationId xmlns:p14="http://schemas.microsoft.com/office/powerpoint/2010/main" val="56545643"/>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A420320-03D2-81AD-09D7-E14AFFCF2EE1}"/>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A10A071-889D-50D9-6E8F-DFC63702A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E02514-1ECC-7789-7B55-1687572E8829}"/>
              </a:ext>
            </a:extLst>
          </p:cNvPr>
          <p:cNvSpPr>
            <a:spLocks noGrp="1"/>
          </p:cNvSpPr>
          <p:nvPr>
            <p:ph type="title"/>
          </p:nvPr>
        </p:nvSpPr>
        <p:spPr>
          <a:xfrm>
            <a:off x="645065" y="1463040"/>
            <a:ext cx="3796306" cy="2690949"/>
          </a:xfrm>
        </p:spPr>
        <p:txBody>
          <a:bodyPr anchor="t">
            <a:normAutofit/>
          </a:bodyPr>
          <a:lstStyle/>
          <a:p>
            <a:r>
              <a:rPr lang="en-US" sz="4000" dirty="0"/>
              <a:t>Summary of the Lifecycle </a:t>
            </a:r>
            <a:endParaRPr lang="en-US" sz="4300" dirty="0"/>
          </a:p>
        </p:txBody>
      </p:sp>
      <p:grpSp>
        <p:nvGrpSpPr>
          <p:cNvPr id="19" name="Group 18">
            <a:extLst>
              <a:ext uri="{FF2B5EF4-FFF2-40B4-BE49-F238E27FC236}">
                <a16:creationId xmlns:a16="http://schemas.microsoft.com/office/drawing/2014/main" id="{DE196B70-93C5-95ED-E138-860F15D6D0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E452DC90-E9AA-10FA-A904-743F8AF0FD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B99CDBCB-30CB-A545-3724-FD5EA5348E2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F26AE083-1A91-F3FB-75DC-BFFEA7A213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10CB705-EC4C-9BC9-BBC9-849B1603CD0B}"/>
              </a:ext>
            </a:extLst>
          </p:cNvPr>
          <p:cNvSpPr>
            <a:spLocks noGrp="1"/>
          </p:cNvSpPr>
          <p:nvPr>
            <p:ph idx="1"/>
          </p:nvPr>
        </p:nvSpPr>
        <p:spPr>
          <a:xfrm>
            <a:off x="5656218" y="587829"/>
            <a:ext cx="5542387" cy="5175657"/>
          </a:xfrm>
        </p:spPr>
        <p:txBody>
          <a:bodyPr anchor="t">
            <a:noAutofit/>
          </a:bodyPr>
          <a:lstStyle/>
          <a:p>
            <a:pPr marL="0" indent="0">
              <a:buNone/>
            </a:pPr>
            <a:r>
              <a:rPr lang="en-US" sz="1800" dirty="0"/>
              <a:t>Putting it all Together</a:t>
            </a:r>
          </a:p>
          <a:p>
            <a:r>
              <a:rPr lang="en-US" sz="1800" b="1" dirty="0"/>
              <a:t>A Continuous Cycle:</a:t>
            </a:r>
            <a:r>
              <a:rPr lang="en-US" sz="1800" dirty="0"/>
              <a:t> The data science lifecycle is not linear; it is a </a:t>
            </a:r>
            <a:r>
              <a:rPr lang="en-US" sz="1800" b="1" dirty="0"/>
              <a:t>circular and iterative process</a:t>
            </a:r>
            <a:r>
              <a:rPr lang="en-US" sz="1800" dirty="0"/>
              <a:t>. Insights from one stage can send you back to a previous one.</a:t>
            </a:r>
          </a:p>
          <a:p>
            <a:r>
              <a:rPr lang="en-US" sz="1800" b="1" dirty="0"/>
              <a:t>Problem Formulation</a:t>
            </a:r>
            <a:r>
              <a:rPr lang="en-US" sz="1800" dirty="0"/>
              <a:t> -&gt; </a:t>
            </a:r>
            <a:r>
              <a:rPr lang="en-US" sz="1800" b="1" dirty="0"/>
              <a:t>Data Collection &amp; Cleaning</a:t>
            </a:r>
            <a:r>
              <a:rPr lang="en-US" sz="1800" dirty="0"/>
              <a:t> -&gt; </a:t>
            </a:r>
            <a:r>
              <a:rPr lang="en-US" sz="1800" b="1" dirty="0"/>
              <a:t>EDA</a:t>
            </a:r>
            <a:r>
              <a:rPr lang="en-US" sz="1800" dirty="0"/>
              <a:t> -&gt; </a:t>
            </a:r>
            <a:r>
              <a:rPr lang="en-US" sz="1800" b="1" dirty="0"/>
              <a:t>Modeling</a:t>
            </a:r>
            <a:r>
              <a:rPr lang="en-US" sz="1800" dirty="0"/>
              <a:t> -&gt; </a:t>
            </a:r>
            <a:r>
              <a:rPr lang="en-US" sz="1800" b="1" dirty="0"/>
              <a:t>Deployment</a:t>
            </a:r>
            <a:r>
              <a:rPr lang="en-US" sz="1800" dirty="0"/>
              <a:t> -&gt; </a:t>
            </a:r>
            <a:r>
              <a:rPr lang="en-US" sz="1800" b="1" dirty="0"/>
              <a:t>Monitoring</a:t>
            </a:r>
            <a:r>
              <a:rPr lang="en-US" sz="1800" dirty="0"/>
              <a:t> -&gt; </a:t>
            </a:r>
            <a:r>
              <a:rPr lang="en-US" sz="1800" b="1" dirty="0"/>
              <a:t>Feedback Loop</a:t>
            </a:r>
            <a:r>
              <a:rPr lang="en-US" sz="1800" dirty="0"/>
              <a:t> -&gt; </a:t>
            </a:r>
            <a:r>
              <a:rPr lang="en-US" sz="1800" b="1" dirty="0"/>
              <a:t>Back to the beginning!</a:t>
            </a:r>
            <a:endParaRPr lang="en-US" sz="1800" dirty="0"/>
          </a:p>
          <a:p>
            <a:r>
              <a:rPr lang="en-US" sz="1800" b="1" dirty="0"/>
              <a:t>Example:</a:t>
            </a:r>
            <a:r>
              <a:rPr lang="en-US" sz="1800" dirty="0"/>
              <a:t> A drop in model accuracy (monitoring) might reveal a change in customer behavior (feedback loop), which forces us to redefine the problem or collect new data (back to problem formulation or data collection).</a:t>
            </a:r>
          </a:p>
        </p:txBody>
      </p:sp>
      <p:sp>
        <p:nvSpPr>
          <p:cNvPr id="4" name="Slide Number Placeholder 3">
            <a:extLst>
              <a:ext uri="{FF2B5EF4-FFF2-40B4-BE49-F238E27FC236}">
                <a16:creationId xmlns:a16="http://schemas.microsoft.com/office/drawing/2014/main" id="{4BA3C31D-8F44-E575-E9B7-E69CBAE7C727}"/>
              </a:ext>
            </a:extLst>
          </p:cNvPr>
          <p:cNvSpPr>
            <a:spLocks noGrp="1"/>
          </p:cNvSpPr>
          <p:nvPr>
            <p:ph type="sldNum" sz="quarter" idx="12"/>
          </p:nvPr>
        </p:nvSpPr>
        <p:spPr/>
        <p:txBody>
          <a:bodyPr/>
          <a:lstStyle/>
          <a:p>
            <a:fld id="{48F63A3B-78C7-47BE-AE5E-E10140E04643}" type="slidenum">
              <a:rPr lang="en-US" smtClean="0"/>
              <a:t>23</a:t>
            </a:fld>
            <a:endParaRPr lang="en-US" dirty="0"/>
          </a:p>
        </p:txBody>
      </p:sp>
    </p:spTree>
    <p:extLst>
      <p:ext uri="{BB962C8B-B14F-4D97-AF65-F5344CB8AC3E}">
        <p14:creationId xmlns:p14="http://schemas.microsoft.com/office/powerpoint/2010/main" val="3030831346"/>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F4757C-BEF6-EAD6-5B18-F0ED3331E500}"/>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B4A0E56-ABD2-CE50-6E97-E76B6439C8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B8BAEF-3E4C-AC3B-DCD8-AF7AD2A625F4}"/>
              </a:ext>
            </a:extLst>
          </p:cNvPr>
          <p:cNvSpPr>
            <a:spLocks noGrp="1"/>
          </p:cNvSpPr>
          <p:nvPr>
            <p:ph type="title"/>
          </p:nvPr>
        </p:nvSpPr>
        <p:spPr>
          <a:xfrm>
            <a:off x="645065" y="1463040"/>
            <a:ext cx="3796306" cy="2690949"/>
          </a:xfrm>
        </p:spPr>
        <p:txBody>
          <a:bodyPr anchor="t">
            <a:normAutofit/>
          </a:bodyPr>
          <a:lstStyle/>
          <a:p>
            <a:r>
              <a:rPr lang="en-US" sz="4000" dirty="0"/>
              <a:t>The Human Element</a:t>
            </a:r>
            <a:endParaRPr lang="en-US" sz="4300" dirty="0"/>
          </a:p>
        </p:txBody>
      </p:sp>
      <p:grpSp>
        <p:nvGrpSpPr>
          <p:cNvPr id="19" name="Group 18">
            <a:extLst>
              <a:ext uri="{FF2B5EF4-FFF2-40B4-BE49-F238E27FC236}">
                <a16:creationId xmlns:a16="http://schemas.microsoft.com/office/drawing/2014/main" id="{D072E14D-621A-C5C0-7E70-33F8A050D8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C4C60C4B-F60B-76D2-8F82-392A1066C0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EFBB0EF6-DE2B-36FB-7858-8D5F1D0ECB4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2F9FF0F0-BEBF-1FCD-2B11-631BC839AE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EC2A446-DA4A-74B5-3A21-A72CBD6CF32F}"/>
              </a:ext>
            </a:extLst>
          </p:cNvPr>
          <p:cNvSpPr>
            <a:spLocks noGrp="1"/>
          </p:cNvSpPr>
          <p:nvPr>
            <p:ph idx="1"/>
          </p:nvPr>
        </p:nvSpPr>
        <p:spPr>
          <a:xfrm>
            <a:off x="5656218" y="587829"/>
            <a:ext cx="5542387" cy="5175657"/>
          </a:xfrm>
        </p:spPr>
        <p:txBody>
          <a:bodyPr anchor="t">
            <a:noAutofit/>
          </a:bodyPr>
          <a:lstStyle/>
          <a:p>
            <a:pPr marL="0" indent="0">
              <a:buNone/>
            </a:pPr>
            <a:r>
              <a:rPr lang="en-US" sz="1800" dirty="0"/>
              <a:t>More Than Just Code</a:t>
            </a:r>
          </a:p>
          <a:p>
            <a:r>
              <a:rPr lang="en-US" sz="1800" b="1" dirty="0"/>
              <a:t>Collaboration is Key:</a:t>
            </a:r>
            <a:r>
              <a:rPr lang="en-US" sz="1800" dirty="0"/>
              <a:t> A successful data science project requires collaboration between multiple teams:</a:t>
            </a:r>
          </a:p>
          <a:p>
            <a:r>
              <a:rPr lang="en-US" sz="1800" b="1" dirty="0"/>
              <a:t>Business Stakeholders:</a:t>
            </a:r>
            <a:r>
              <a:rPr lang="en-US" sz="1800" dirty="0"/>
              <a:t> To define the problem and success metrics.</a:t>
            </a:r>
          </a:p>
          <a:p>
            <a:r>
              <a:rPr lang="en-US" sz="1800" b="1" dirty="0"/>
              <a:t>Data Engineers:</a:t>
            </a:r>
            <a:r>
              <a:rPr lang="en-US" sz="1800" dirty="0"/>
              <a:t> To build the data pipelines and infrastructure.</a:t>
            </a:r>
          </a:p>
          <a:p>
            <a:r>
              <a:rPr lang="en-US" sz="1800" b="1" dirty="0"/>
              <a:t>Data Scientists:</a:t>
            </a:r>
            <a:r>
              <a:rPr lang="en-US" sz="1800" dirty="0"/>
              <a:t> To build and evaluate the models.</a:t>
            </a:r>
          </a:p>
          <a:p>
            <a:r>
              <a:rPr lang="en-US" sz="1800" b="1" dirty="0"/>
              <a:t>IT/DevOps:</a:t>
            </a:r>
            <a:r>
              <a:rPr lang="en-US" sz="1800" dirty="0"/>
              <a:t> To handle deployment and monitoring.</a:t>
            </a:r>
          </a:p>
          <a:p>
            <a:r>
              <a:rPr lang="en-US" sz="1800" b="1" dirty="0"/>
              <a:t>Ethical Considerations:</a:t>
            </a:r>
            <a:r>
              <a:rPr lang="en-US" sz="1800" dirty="0"/>
              <a:t> At every stage, it's crucial to consider ethics, fairness, and bias. Is the data we are using biased? Are the model's predictions fair to all groups?</a:t>
            </a:r>
          </a:p>
        </p:txBody>
      </p:sp>
      <p:sp>
        <p:nvSpPr>
          <p:cNvPr id="4" name="Slide Number Placeholder 3">
            <a:extLst>
              <a:ext uri="{FF2B5EF4-FFF2-40B4-BE49-F238E27FC236}">
                <a16:creationId xmlns:a16="http://schemas.microsoft.com/office/drawing/2014/main" id="{A14DC05F-029D-CB49-32E0-3F159F272098}"/>
              </a:ext>
            </a:extLst>
          </p:cNvPr>
          <p:cNvSpPr>
            <a:spLocks noGrp="1"/>
          </p:cNvSpPr>
          <p:nvPr>
            <p:ph type="sldNum" sz="quarter" idx="12"/>
          </p:nvPr>
        </p:nvSpPr>
        <p:spPr/>
        <p:txBody>
          <a:bodyPr/>
          <a:lstStyle/>
          <a:p>
            <a:fld id="{48F63A3B-78C7-47BE-AE5E-E10140E04643}" type="slidenum">
              <a:rPr lang="en-US" smtClean="0"/>
              <a:t>24</a:t>
            </a:fld>
            <a:endParaRPr lang="en-US" dirty="0"/>
          </a:p>
        </p:txBody>
      </p:sp>
    </p:spTree>
    <p:extLst>
      <p:ext uri="{BB962C8B-B14F-4D97-AF65-F5344CB8AC3E}">
        <p14:creationId xmlns:p14="http://schemas.microsoft.com/office/powerpoint/2010/main" val="392247785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DBB231-CFB2-2E13-B81E-B0F8430F0612}"/>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33BCFA58-230B-1788-652C-3CABE826FE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E219A98B-21CA-C5F2-892A-CC7B80EBE9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669A6C9E-F324-5EED-3684-7C40F38177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DB2EBBDA-6304-90D2-67D1-6FEA29DE990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525C70BB-C0E7-8483-95EE-92E40F49E5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A49ACB6-BB57-4579-5DA6-8B1838D59F95}"/>
              </a:ext>
            </a:extLst>
          </p:cNvPr>
          <p:cNvSpPr>
            <a:spLocks noGrp="1"/>
          </p:cNvSpPr>
          <p:nvPr>
            <p:ph type="sldNum" sz="quarter" idx="12"/>
          </p:nvPr>
        </p:nvSpPr>
        <p:spPr/>
        <p:txBody>
          <a:bodyPr/>
          <a:lstStyle/>
          <a:p>
            <a:fld id="{48F63A3B-78C7-47BE-AE5E-E10140E04643}" type="slidenum">
              <a:rPr lang="en-US" smtClean="0"/>
              <a:t>25</a:t>
            </a:fld>
            <a:endParaRPr lang="en-US" dirty="0"/>
          </a:p>
        </p:txBody>
      </p:sp>
      <p:sp>
        <p:nvSpPr>
          <p:cNvPr id="6" name="Title 5">
            <a:extLst>
              <a:ext uri="{FF2B5EF4-FFF2-40B4-BE49-F238E27FC236}">
                <a16:creationId xmlns:a16="http://schemas.microsoft.com/office/drawing/2014/main" id="{07C57DA2-FFA3-07D8-4E99-7AD466B1874F}"/>
              </a:ext>
            </a:extLst>
          </p:cNvPr>
          <p:cNvSpPr>
            <a:spLocks noGrp="1"/>
          </p:cNvSpPr>
          <p:nvPr>
            <p:ph type="title"/>
          </p:nvPr>
        </p:nvSpPr>
        <p:spPr>
          <a:xfrm>
            <a:off x="838200" y="2285365"/>
            <a:ext cx="10515600" cy="1325563"/>
          </a:xfrm>
        </p:spPr>
        <p:txBody>
          <a:bodyPr>
            <a:normAutofit/>
          </a:bodyPr>
          <a:lstStyle/>
          <a:p>
            <a:pPr algn="ctr"/>
            <a:r>
              <a:rPr lang="en-US" sz="6600" dirty="0"/>
              <a:t>Thank You </a:t>
            </a:r>
            <a:r>
              <a:rPr lang="en-US" sz="6600" dirty="0">
                <a:sym typeface="Wingdings" pitchFamily="2" charset="2"/>
              </a:rPr>
              <a:t></a:t>
            </a:r>
            <a:endParaRPr lang="en-US" sz="6600" dirty="0"/>
          </a:p>
        </p:txBody>
      </p:sp>
    </p:spTree>
    <p:extLst>
      <p:ext uri="{BB962C8B-B14F-4D97-AF65-F5344CB8AC3E}">
        <p14:creationId xmlns:p14="http://schemas.microsoft.com/office/powerpoint/2010/main" val="3321775168"/>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03D45D-0165-CABE-9B20-6DC33A0790EF}"/>
              </a:ext>
            </a:extLst>
          </p:cNvPr>
          <p:cNvSpPr>
            <a:spLocks noGrp="1"/>
          </p:cNvSpPr>
          <p:nvPr>
            <p:ph type="title"/>
          </p:nvPr>
        </p:nvSpPr>
        <p:spPr>
          <a:xfrm>
            <a:off x="645065" y="1463040"/>
            <a:ext cx="3796306" cy="2690949"/>
          </a:xfrm>
        </p:spPr>
        <p:txBody>
          <a:bodyPr anchor="t">
            <a:normAutofit/>
          </a:bodyPr>
          <a:lstStyle/>
          <a:p>
            <a:r>
              <a:rPr lang="en-US" sz="4000" dirty="0"/>
              <a:t>Problem Formulation</a:t>
            </a:r>
            <a:endParaRPr lang="en-US" sz="4300" dirty="0"/>
          </a:p>
        </p:txBody>
      </p:sp>
      <p:grpSp>
        <p:nvGrpSpPr>
          <p:cNvPr id="19" name="Group 18">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87CC68-E416-9E4B-9132-DD87AAB5FED6}"/>
              </a:ext>
            </a:extLst>
          </p:cNvPr>
          <p:cNvSpPr>
            <a:spLocks noGrp="1"/>
          </p:cNvSpPr>
          <p:nvPr>
            <p:ph idx="1"/>
          </p:nvPr>
        </p:nvSpPr>
        <p:spPr>
          <a:xfrm>
            <a:off x="5656218" y="587829"/>
            <a:ext cx="5542387" cy="5175657"/>
          </a:xfrm>
        </p:spPr>
        <p:txBody>
          <a:bodyPr anchor="t">
            <a:noAutofit/>
          </a:bodyPr>
          <a:lstStyle/>
          <a:p>
            <a:r>
              <a:rPr lang="en-US" sz="1800" dirty="0"/>
              <a:t>This is the most critical stage. It involves clearly defining the business problem you want to solve. Without a well-defined problem, the entire project can fail. A good problem statement is </a:t>
            </a:r>
            <a:r>
              <a:rPr lang="en-US" sz="1800" b="1" dirty="0"/>
              <a:t>SMART</a:t>
            </a:r>
            <a:r>
              <a:rPr lang="en-US" sz="1800" dirty="0"/>
              <a:t>: </a:t>
            </a:r>
            <a:r>
              <a:rPr lang="en-US" sz="1800" b="1" dirty="0"/>
              <a:t>S</a:t>
            </a:r>
            <a:r>
              <a:rPr lang="en-US" sz="1800" dirty="0"/>
              <a:t>pecific, </a:t>
            </a:r>
            <a:r>
              <a:rPr lang="en-US" sz="1800" b="1" dirty="0"/>
              <a:t>M</a:t>
            </a:r>
            <a:r>
              <a:rPr lang="en-US" sz="1800" dirty="0"/>
              <a:t>easurable, </a:t>
            </a:r>
            <a:r>
              <a:rPr lang="en-US" sz="1800" b="1" dirty="0"/>
              <a:t>A</a:t>
            </a:r>
            <a:r>
              <a:rPr lang="en-US" sz="1800" dirty="0"/>
              <a:t>chievable, </a:t>
            </a:r>
            <a:r>
              <a:rPr lang="en-US" sz="1800" b="1" dirty="0"/>
              <a:t>R</a:t>
            </a:r>
            <a:r>
              <a:rPr lang="en-US" sz="1800" dirty="0"/>
              <a:t>elevant, and </a:t>
            </a:r>
            <a:r>
              <a:rPr lang="en-US" sz="1800" b="1" dirty="0"/>
              <a:t>T</a:t>
            </a:r>
            <a:r>
              <a:rPr lang="en-US" sz="1800" dirty="0"/>
              <a:t>ime-bound.</a:t>
            </a:r>
          </a:p>
          <a:p>
            <a:r>
              <a:rPr lang="en-US" sz="1800" b="1" dirty="0"/>
              <a:t>Key Questions:</a:t>
            </a:r>
            <a:r>
              <a:rPr lang="en-US" sz="1800" dirty="0"/>
              <a:t> What is the business objective? What is the desired outcome? How will success be measured? What are the constraints (time, resources, data availability)?</a:t>
            </a:r>
          </a:p>
          <a:p>
            <a:r>
              <a:rPr lang="en-US" sz="1800" b="1" dirty="0"/>
              <a:t>Example:</a:t>
            </a:r>
            <a:r>
              <a:rPr lang="en-US" sz="1800" dirty="0"/>
              <a:t> A retail company wants to increase online sales. The specific problem might be to </a:t>
            </a:r>
            <a:r>
              <a:rPr lang="en-US" sz="1800" b="1" dirty="0"/>
              <a:t>"predict which customers are most likely to churn in the next quarter so we can offer them targeted promotions to retain them."</a:t>
            </a:r>
            <a:r>
              <a:rPr lang="en-US" sz="1800" dirty="0"/>
              <a:t> The success metric is the reduction in churn rate.</a:t>
            </a:r>
          </a:p>
        </p:txBody>
      </p:sp>
      <p:sp>
        <p:nvSpPr>
          <p:cNvPr id="4" name="Slide Number Placeholder 3">
            <a:extLst>
              <a:ext uri="{FF2B5EF4-FFF2-40B4-BE49-F238E27FC236}">
                <a16:creationId xmlns:a16="http://schemas.microsoft.com/office/drawing/2014/main" id="{2131FD55-7EC6-0A4E-F62C-93C88EB7497C}"/>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243895038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A17B74-917F-E7E7-B787-27CFADD5B0EA}"/>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9DA6BDC-0010-0ED6-0E02-EE715A789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053751-72EC-80E8-C7C8-8305163CE3E9}"/>
              </a:ext>
            </a:extLst>
          </p:cNvPr>
          <p:cNvSpPr>
            <a:spLocks noGrp="1"/>
          </p:cNvSpPr>
          <p:nvPr>
            <p:ph type="title"/>
          </p:nvPr>
        </p:nvSpPr>
        <p:spPr>
          <a:xfrm>
            <a:off x="645065" y="1463040"/>
            <a:ext cx="3796306" cy="2690949"/>
          </a:xfrm>
        </p:spPr>
        <p:txBody>
          <a:bodyPr anchor="t">
            <a:normAutofit/>
          </a:bodyPr>
          <a:lstStyle/>
          <a:p>
            <a:r>
              <a:rPr lang="en-US" sz="4000" dirty="0"/>
              <a:t>Stage 1 - Problem Formulation</a:t>
            </a:r>
            <a:endParaRPr lang="en-US" sz="4300" dirty="0"/>
          </a:p>
        </p:txBody>
      </p:sp>
      <p:grpSp>
        <p:nvGrpSpPr>
          <p:cNvPr id="19" name="Group 18">
            <a:extLst>
              <a:ext uri="{FF2B5EF4-FFF2-40B4-BE49-F238E27FC236}">
                <a16:creationId xmlns:a16="http://schemas.microsoft.com/office/drawing/2014/main" id="{0A28EAFF-DF32-3A03-56BC-5F78C72A31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27999410-7423-44C3-01F8-5116A7E62B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1A82C638-6E96-C3D1-B7ED-FED91F2535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4FF204C2-47C8-E419-C574-742F50D307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44A7B53-01E2-D711-022A-AC25D6B35413}"/>
              </a:ext>
            </a:extLst>
          </p:cNvPr>
          <p:cNvSpPr>
            <a:spLocks noGrp="1"/>
          </p:cNvSpPr>
          <p:nvPr>
            <p:ph idx="1"/>
          </p:nvPr>
        </p:nvSpPr>
        <p:spPr>
          <a:xfrm>
            <a:off x="5656218" y="587829"/>
            <a:ext cx="5542387" cy="5175657"/>
          </a:xfrm>
        </p:spPr>
        <p:txBody>
          <a:bodyPr anchor="t">
            <a:noAutofit/>
          </a:bodyPr>
          <a:lstStyle/>
          <a:p>
            <a:r>
              <a:rPr lang="en-US" sz="1800" b="1" dirty="0"/>
              <a:t>Problem:</a:t>
            </a:r>
            <a:r>
              <a:rPr lang="en-US" sz="1800" dirty="0"/>
              <a:t> </a:t>
            </a:r>
            <a:r>
              <a:rPr lang="en-US" sz="1800" b="1" dirty="0"/>
              <a:t>"Reduce customer churn at our e-commerce store."</a:t>
            </a:r>
            <a:endParaRPr lang="en-US" sz="1800" dirty="0"/>
          </a:p>
          <a:p>
            <a:r>
              <a:rPr lang="en-US" sz="1800" b="1" dirty="0"/>
              <a:t>Initial Thought:</a:t>
            </a:r>
            <a:r>
              <a:rPr lang="en-US" sz="1800" dirty="0"/>
              <a:t> "Let's build a cool AI model!"</a:t>
            </a:r>
          </a:p>
          <a:p>
            <a:pPr marL="0" indent="0">
              <a:buNone/>
            </a:pPr>
            <a:r>
              <a:rPr lang="en-US" sz="1800" b="1" dirty="0"/>
              <a:t>Refined Formulation:</a:t>
            </a:r>
            <a:endParaRPr lang="en-US" sz="1800" dirty="0"/>
          </a:p>
          <a:p>
            <a:r>
              <a:rPr lang="en-US" sz="1800" b="1" dirty="0"/>
              <a:t>Specific:</a:t>
            </a:r>
            <a:r>
              <a:rPr lang="en-US" sz="1800" dirty="0"/>
              <a:t> </a:t>
            </a:r>
            <a:r>
              <a:rPr lang="en-US" sz="1800" b="1" dirty="0"/>
              <a:t>Identify customers at high risk of churning.</a:t>
            </a:r>
            <a:endParaRPr lang="en-US" sz="1800" dirty="0"/>
          </a:p>
          <a:p>
            <a:r>
              <a:rPr lang="en-US" sz="1800" b="1" dirty="0"/>
              <a:t>Measurable:</a:t>
            </a:r>
            <a:r>
              <a:rPr lang="en-US" sz="1800" dirty="0"/>
              <a:t> Success will be measured by a 10% reduction in churn rate within 6 months.</a:t>
            </a:r>
          </a:p>
          <a:p>
            <a:r>
              <a:rPr lang="en-US" sz="1800" b="1" dirty="0"/>
              <a:t>Achievable:</a:t>
            </a:r>
            <a:r>
              <a:rPr lang="en-US" sz="1800" dirty="0"/>
              <a:t> We have historical customer data (purchase history, browsing behavior).</a:t>
            </a:r>
          </a:p>
          <a:p>
            <a:r>
              <a:rPr lang="en-US" sz="1800" b="1" dirty="0"/>
              <a:t>Relevant:</a:t>
            </a:r>
            <a:r>
              <a:rPr lang="en-US" sz="1800" dirty="0"/>
              <a:t> Reducing churn directly impacts revenue and profitability.</a:t>
            </a:r>
          </a:p>
          <a:p>
            <a:r>
              <a:rPr lang="en-US" sz="1800" b="1" dirty="0"/>
              <a:t>Time-bound:</a:t>
            </a:r>
            <a:r>
              <a:rPr lang="en-US" sz="1800" dirty="0"/>
              <a:t> We aim to implement the solution within the next 3 months.</a:t>
            </a:r>
          </a:p>
          <a:p>
            <a:r>
              <a:rPr lang="en-US" sz="1800" b="1" dirty="0"/>
              <a:t>Output:</a:t>
            </a:r>
            <a:r>
              <a:rPr lang="en-US" sz="1800" dirty="0"/>
              <a:t> A clear, actionable problem statement and a set of success metrics</a:t>
            </a:r>
          </a:p>
        </p:txBody>
      </p:sp>
      <p:sp>
        <p:nvSpPr>
          <p:cNvPr id="4" name="Slide Number Placeholder 3">
            <a:extLst>
              <a:ext uri="{FF2B5EF4-FFF2-40B4-BE49-F238E27FC236}">
                <a16:creationId xmlns:a16="http://schemas.microsoft.com/office/drawing/2014/main" id="{28622339-5FD2-5FB1-4ED4-E1EA859E99E0}"/>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57956151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F48337-FF5C-FB13-8DBC-DFAB4A98CC24}"/>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5298C3B-8E32-999B-02A2-2F57603241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3C0859-3B51-7CFF-6C9C-A05E5FD86408}"/>
              </a:ext>
            </a:extLst>
          </p:cNvPr>
          <p:cNvSpPr>
            <a:spLocks noGrp="1"/>
          </p:cNvSpPr>
          <p:nvPr>
            <p:ph type="title"/>
          </p:nvPr>
        </p:nvSpPr>
        <p:spPr>
          <a:xfrm>
            <a:off x="645065" y="1463040"/>
            <a:ext cx="3796306" cy="2690949"/>
          </a:xfrm>
        </p:spPr>
        <p:txBody>
          <a:bodyPr anchor="t">
            <a:normAutofit/>
          </a:bodyPr>
          <a:lstStyle/>
          <a:p>
            <a:r>
              <a:rPr lang="en-US" sz="4000" dirty="0"/>
              <a:t>Stage 2 – </a:t>
            </a:r>
            <a:br>
              <a:rPr lang="en-US" sz="4000" dirty="0"/>
            </a:br>
            <a:r>
              <a:rPr lang="en-US" sz="4000" dirty="0"/>
              <a:t>Data Collection</a:t>
            </a:r>
            <a:endParaRPr lang="en-US" sz="4300" dirty="0"/>
          </a:p>
        </p:txBody>
      </p:sp>
      <p:grpSp>
        <p:nvGrpSpPr>
          <p:cNvPr id="19" name="Group 18">
            <a:extLst>
              <a:ext uri="{FF2B5EF4-FFF2-40B4-BE49-F238E27FC236}">
                <a16:creationId xmlns:a16="http://schemas.microsoft.com/office/drawing/2014/main" id="{CE4DEB6D-0527-160E-56C3-49C812B610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F6E696F2-1465-7DEE-8223-7F13C68EC7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DCE20B05-205E-3D2A-47E6-B50F264BAD2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B3914979-E2AC-E251-F4A6-F83F225216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3DAB1B3-48B2-963D-FFB9-7D5F6D0D4B85}"/>
              </a:ext>
            </a:extLst>
          </p:cNvPr>
          <p:cNvSpPr>
            <a:spLocks noGrp="1"/>
          </p:cNvSpPr>
          <p:nvPr>
            <p:ph idx="1"/>
          </p:nvPr>
        </p:nvSpPr>
        <p:spPr>
          <a:xfrm>
            <a:off x="5656218" y="587829"/>
            <a:ext cx="5542387" cy="5175657"/>
          </a:xfrm>
        </p:spPr>
        <p:txBody>
          <a:bodyPr anchor="t">
            <a:noAutofit/>
          </a:bodyPr>
          <a:lstStyle/>
          <a:p>
            <a:r>
              <a:rPr lang="en-US" sz="1800" dirty="0"/>
              <a:t>Gathering the Raw Material</a:t>
            </a:r>
          </a:p>
          <a:p>
            <a:r>
              <a:rPr lang="en-US" sz="1800" b="1" dirty="0"/>
              <a:t>Concept:</a:t>
            </a:r>
            <a:r>
              <a:rPr lang="en-US" sz="1800" dirty="0"/>
              <a:t> Once the problem is defined, you need to collect the relevant data. This can come from various sources and formats. The quality of your model is fundamentally limited by the quality and relevance of your data.</a:t>
            </a:r>
          </a:p>
          <a:p>
            <a:pPr marL="0" indent="0">
              <a:buNone/>
            </a:pPr>
            <a:r>
              <a:rPr lang="en-US" sz="1800" b="1" dirty="0"/>
              <a:t>Sources:</a:t>
            </a:r>
            <a:endParaRPr lang="en-US" sz="1800" dirty="0"/>
          </a:p>
          <a:p>
            <a:r>
              <a:rPr lang="en-US" sz="1800" b="1" dirty="0"/>
              <a:t>Internal Databases:</a:t>
            </a:r>
            <a:r>
              <a:rPr lang="en-US" sz="1800" dirty="0"/>
              <a:t> Customer Relationship Management (CRM) systems, sales records, customer transaction logs.</a:t>
            </a:r>
          </a:p>
          <a:p>
            <a:r>
              <a:rPr lang="en-US" sz="1800" b="1" dirty="0"/>
              <a:t>External Data:</a:t>
            </a:r>
            <a:r>
              <a:rPr lang="en-US" sz="1800" dirty="0"/>
              <a:t> Public datasets (e.g., government data, census data), third-party providers (e.g., market research firms).</a:t>
            </a:r>
          </a:p>
          <a:p>
            <a:r>
              <a:rPr lang="en-US" sz="1800" b="1" dirty="0"/>
              <a:t>APIs:</a:t>
            </a:r>
            <a:r>
              <a:rPr lang="en-US" sz="1800" dirty="0"/>
              <a:t> Application Programming Interfaces from websites or services.</a:t>
            </a:r>
          </a:p>
          <a:p>
            <a:r>
              <a:rPr lang="en-US" sz="1800" b="1" dirty="0"/>
              <a:t>Web Scraping:</a:t>
            </a:r>
            <a:r>
              <a:rPr lang="en-US" sz="1800" dirty="0"/>
              <a:t> Extracting data from websites.</a:t>
            </a:r>
          </a:p>
          <a:p>
            <a:endParaRPr lang="en-US" sz="1800" dirty="0"/>
          </a:p>
          <a:p>
            <a:endParaRPr lang="en-US" sz="1800" dirty="0"/>
          </a:p>
        </p:txBody>
      </p:sp>
      <p:sp>
        <p:nvSpPr>
          <p:cNvPr id="4" name="Slide Number Placeholder 3">
            <a:extLst>
              <a:ext uri="{FF2B5EF4-FFF2-40B4-BE49-F238E27FC236}">
                <a16:creationId xmlns:a16="http://schemas.microsoft.com/office/drawing/2014/main" id="{505C2710-34E4-FA0E-FFA9-BDDF62604F80}"/>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171029797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6A2D10B-AF2E-FC44-E209-FA7504BE323B}"/>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7EE494C-8FD7-9229-0098-D90570FD61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805A25-ACA0-8F68-BEFE-40206CEDA9F1}"/>
              </a:ext>
            </a:extLst>
          </p:cNvPr>
          <p:cNvSpPr>
            <a:spLocks noGrp="1"/>
          </p:cNvSpPr>
          <p:nvPr>
            <p:ph type="title"/>
          </p:nvPr>
        </p:nvSpPr>
        <p:spPr>
          <a:xfrm>
            <a:off x="645065" y="1463040"/>
            <a:ext cx="3796306" cy="2690949"/>
          </a:xfrm>
        </p:spPr>
        <p:txBody>
          <a:bodyPr anchor="t">
            <a:normAutofit/>
          </a:bodyPr>
          <a:lstStyle/>
          <a:p>
            <a:r>
              <a:rPr lang="en-US" sz="4000" dirty="0"/>
              <a:t>Stage 2 – </a:t>
            </a:r>
            <a:br>
              <a:rPr lang="en-US" sz="4000" dirty="0"/>
            </a:br>
            <a:r>
              <a:rPr lang="en-US" sz="4000" dirty="0"/>
              <a:t>Data Collection</a:t>
            </a:r>
            <a:endParaRPr lang="en-US" sz="4300" dirty="0"/>
          </a:p>
        </p:txBody>
      </p:sp>
      <p:grpSp>
        <p:nvGrpSpPr>
          <p:cNvPr id="19" name="Group 18">
            <a:extLst>
              <a:ext uri="{FF2B5EF4-FFF2-40B4-BE49-F238E27FC236}">
                <a16:creationId xmlns:a16="http://schemas.microsoft.com/office/drawing/2014/main" id="{BC259F3A-B7F7-8E4F-8E86-68E8839F8A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667A86D2-4239-358D-AC52-2FACEAABC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BFB05F75-5A0A-D5B2-82F3-9A9EED8D2CD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2A358CC2-FA4C-DC13-8F43-C5DB288D10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E7332D3-B5C2-11BA-A902-A0074E09B849}"/>
              </a:ext>
            </a:extLst>
          </p:cNvPr>
          <p:cNvSpPr>
            <a:spLocks noGrp="1"/>
          </p:cNvSpPr>
          <p:nvPr>
            <p:ph idx="1"/>
          </p:nvPr>
        </p:nvSpPr>
        <p:spPr>
          <a:xfrm>
            <a:off x="5656218" y="587829"/>
            <a:ext cx="5542387" cy="5175657"/>
          </a:xfrm>
        </p:spPr>
        <p:txBody>
          <a:bodyPr anchor="t">
            <a:noAutofit/>
          </a:bodyPr>
          <a:lstStyle/>
          <a:p>
            <a:r>
              <a:rPr lang="en-US" sz="1800" b="1" dirty="0"/>
              <a:t>Example:</a:t>
            </a:r>
            <a:r>
              <a:rPr lang="en-US" sz="1800" dirty="0"/>
              <a:t> For our churn prediction problem, we would collect data on:</a:t>
            </a:r>
          </a:p>
          <a:p>
            <a:r>
              <a:rPr lang="en-US" sz="1800" dirty="0"/>
              <a:t>Customer demographics (age, location).</a:t>
            </a:r>
          </a:p>
          <a:p>
            <a:r>
              <a:rPr lang="en-US" sz="1800" dirty="0"/>
              <a:t>Purchase history (frequency, recency, monetary value).</a:t>
            </a:r>
          </a:p>
          <a:p>
            <a:r>
              <a:rPr lang="en-US" sz="1800" dirty="0"/>
              <a:t>Website interactions (pages visited, time spent, cart abandonment).</a:t>
            </a:r>
          </a:p>
          <a:p>
            <a:r>
              <a:rPr lang="en-US" sz="1800" dirty="0"/>
              <a:t>Customer support interactions.</a:t>
            </a:r>
          </a:p>
          <a:p>
            <a:pPr marL="0" indent="0">
              <a:buNone/>
            </a:pPr>
            <a:endParaRPr lang="en-US" sz="1800" dirty="0"/>
          </a:p>
        </p:txBody>
      </p:sp>
      <p:sp>
        <p:nvSpPr>
          <p:cNvPr id="4" name="Slide Number Placeholder 3">
            <a:extLst>
              <a:ext uri="{FF2B5EF4-FFF2-40B4-BE49-F238E27FC236}">
                <a16:creationId xmlns:a16="http://schemas.microsoft.com/office/drawing/2014/main" id="{CE780467-F93B-A5D9-1029-EE0078D64BBF}"/>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273192830"/>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211EB9-12A7-D935-C91B-6A2F7D3A4038}"/>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6E608801-002D-573A-E5CA-6DD2C2600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65B922-3D21-1EB2-A522-135B1050DCF4}"/>
              </a:ext>
            </a:extLst>
          </p:cNvPr>
          <p:cNvSpPr>
            <a:spLocks noGrp="1"/>
          </p:cNvSpPr>
          <p:nvPr>
            <p:ph type="title"/>
          </p:nvPr>
        </p:nvSpPr>
        <p:spPr>
          <a:xfrm>
            <a:off x="645065" y="1463040"/>
            <a:ext cx="3796306" cy="2690949"/>
          </a:xfrm>
        </p:spPr>
        <p:txBody>
          <a:bodyPr anchor="t">
            <a:normAutofit/>
          </a:bodyPr>
          <a:lstStyle/>
          <a:p>
            <a:r>
              <a:rPr lang="en-US" sz="4000" dirty="0"/>
              <a:t>Stage 2 – </a:t>
            </a:r>
            <a:br>
              <a:rPr lang="en-US" sz="4000" dirty="0"/>
            </a:br>
            <a:r>
              <a:rPr lang="en-US" sz="4000" dirty="0"/>
              <a:t>Data Collection</a:t>
            </a:r>
            <a:endParaRPr lang="en-US" sz="4300" dirty="0"/>
          </a:p>
        </p:txBody>
      </p:sp>
      <p:grpSp>
        <p:nvGrpSpPr>
          <p:cNvPr id="19" name="Group 18">
            <a:extLst>
              <a:ext uri="{FF2B5EF4-FFF2-40B4-BE49-F238E27FC236}">
                <a16:creationId xmlns:a16="http://schemas.microsoft.com/office/drawing/2014/main" id="{EB58329C-A19D-6813-FA1A-B7827763CF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F4A582BB-5AD3-4AD8-71C4-04A854CF15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BD5A8F67-DC10-09AB-91F8-5F299CBEE07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1D9DD429-77CA-37C4-F9E4-1E28FA4573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8075C83-3441-17F5-9657-619B3067FEFE}"/>
              </a:ext>
            </a:extLst>
          </p:cNvPr>
          <p:cNvSpPr>
            <a:spLocks noGrp="1"/>
          </p:cNvSpPr>
          <p:nvPr>
            <p:ph idx="1"/>
          </p:nvPr>
        </p:nvSpPr>
        <p:spPr>
          <a:xfrm>
            <a:off x="5656218" y="587829"/>
            <a:ext cx="5542387" cy="5175657"/>
          </a:xfrm>
        </p:spPr>
        <p:txBody>
          <a:bodyPr anchor="t">
            <a:noAutofit/>
          </a:bodyPr>
          <a:lstStyle/>
          <a:p>
            <a:pPr marL="0" indent="0">
              <a:buNone/>
            </a:pPr>
            <a:r>
              <a:rPr lang="en-US" sz="1800" b="1" dirty="0"/>
              <a:t>Data Types:</a:t>
            </a:r>
            <a:endParaRPr lang="en-US" sz="1800" dirty="0"/>
          </a:p>
          <a:p>
            <a:r>
              <a:rPr lang="en-US" sz="1800" b="1" dirty="0"/>
              <a:t>Structured Data:</a:t>
            </a:r>
            <a:r>
              <a:rPr lang="en-US" sz="1800" dirty="0"/>
              <a:t> Organized in a tabular format (rows and columns) like a spreadsheet or SQL database. </a:t>
            </a:r>
            <a:r>
              <a:rPr lang="en-US" sz="1800" b="1" dirty="0"/>
              <a:t>Example:</a:t>
            </a:r>
            <a:r>
              <a:rPr lang="en-US" sz="1800" dirty="0"/>
              <a:t> Customer transaction data.</a:t>
            </a:r>
          </a:p>
          <a:p>
            <a:r>
              <a:rPr lang="en-US" sz="1800" b="1" dirty="0"/>
              <a:t>Unstructured Data:</a:t>
            </a:r>
            <a:r>
              <a:rPr lang="en-US" sz="1800" dirty="0"/>
              <a:t> Has no predefined format. </a:t>
            </a:r>
            <a:r>
              <a:rPr lang="en-US" sz="1800" b="1" dirty="0"/>
              <a:t>Example:</a:t>
            </a:r>
            <a:r>
              <a:rPr lang="en-US" sz="1800" dirty="0"/>
              <a:t> Customer reviews from social media, emails.</a:t>
            </a:r>
          </a:p>
          <a:p>
            <a:r>
              <a:rPr lang="en-US" sz="1800" b="1" dirty="0"/>
              <a:t>Semi-structured Data:</a:t>
            </a:r>
            <a:r>
              <a:rPr lang="en-US" sz="1800" dirty="0"/>
              <a:t> Contains some organizational properties but is not strictly relational. </a:t>
            </a:r>
            <a:r>
              <a:rPr lang="en-US" sz="1800" b="1" dirty="0"/>
              <a:t>Example:</a:t>
            </a:r>
            <a:r>
              <a:rPr lang="en-US" sz="1800" dirty="0"/>
              <a:t> JSON or XML files.</a:t>
            </a:r>
            <a:endParaRPr lang="en-US" sz="1800" b="1" dirty="0"/>
          </a:p>
          <a:p>
            <a:r>
              <a:rPr lang="en-US" sz="1800" b="1" dirty="0"/>
              <a:t>Important Considerations:</a:t>
            </a:r>
            <a:r>
              <a:rPr lang="en-US" sz="1800" dirty="0"/>
              <a:t> Data privacy, security, and legal compliance (e.g., GDPR). You must have the right to use the data you collect.</a:t>
            </a:r>
          </a:p>
          <a:p>
            <a:pPr marL="0" indent="0">
              <a:buNone/>
            </a:pPr>
            <a:endParaRPr lang="en-US" sz="1800" dirty="0"/>
          </a:p>
        </p:txBody>
      </p:sp>
      <p:sp>
        <p:nvSpPr>
          <p:cNvPr id="4" name="Slide Number Placeholder 3">
            <a:extLst>
              <a:ext uri="{FF2B5EF4-FFF2-40B4-BE49-F238E27FC236}">
                <a16:creationId xmlns:a16="http://schemas.microsoft.com/office/drawing/2014/main" id="{934A3784-20BF-78E9-AA61-4DC97CE83AE2}"/>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12966576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BAC732-BEFE-BFD9-28B3-7A34AF6CEB2A}"/>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8BCDB81-FC36-CD58-5AD3-063A48CA26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0E7A66-A85E-82F9-B830-666727379A0D}"/>
              </a:ext>
            </a:extLst>
          </p:cNvPr>
          <p:cNvSpPr>
            <a:spLocks noGrp="1"/>
          </p:cNvSpPr>
          <p:nvPr>
            <p:ph type="title"/>
          </p:nvPr>
        </p:nvSpPr>
        <p:spPr>
          <a:xfrm>
            <a:off x="645065" y="1463040"/>
            <a:ext cx="3796306" cy="2690949"/>
          </a:xfrm>
        </p:spPr>
        <p:txBody>
          <a:bodyPr anchor="t">
            <a:normAutofit/>
          </a:bodyPr>
          <a:lstStyle/>
          <a:p>
            <a:r>
              <a:rPr lang="en-US" sz="4000" dirty="0"/>
              <a:t>Stage 3 – </a:t>
            </a:r>
            <a:br>
              <a:rPr lang="en-US" sz="4000" dirty="0"/>
            </a:br>
            <a:r>
              <a:rPr lang="en-US" sz="4000" dirty="0"/>
              <a:t>Data Cleaning</a:t>
            </a:r>
            <a:endParaRPr lang="en-US" sz="4300" dirty="0"/>
          </a:p>
        </p:txBody>
      </p:sp>
      <p:grpSp>
        <p:nvGrpSpPr>
          <p:cNvPr id="19" name="Group 18">
            <a:extLst>
              <a:ext uri="{FF2B5EF4-FFF2-40B4-BE49-F238E27FC236}">
                <a16:creationId xmlns:a16="http://schemas.microsoft.com/office/drawing/2014/main" id="{153410FE-9342-5545-E3F3-0A9B2AE4F2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77EC602D-6BBC-A940-50AD-4994B32106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7E80EB05-A6E0-3931-BD86-D6588CEA8CC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4077D2DF-3FA9-3F07-B0E3-6E23FDC68E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A16C28B-7A1E-C9E4-D4F3-A049A89DFBFD}"/>
              </a:ext>
            </a:extLst>
          </p:cNvPr>
          <p:cNvSpPr>
            <a:spLocks noGrp="1"/>
          </p:cNvSpPr>
          <p:nvPr>
            <p:ph idx="1"/>
          </p:nvPr>
        </p:nvSpPr>
        <p:spPr>
          <a:xfrm>
            <a:off x="5656218" y="587829"/>
            <a:ext cx="5542387" cy="5175657"/>
          </a:xfrm>
        </p:spPr>
        <p:txBody>
          <a:bodyPr anchor="t">
            <a:noAutofit/>
          </a:bodyPr>
          <a:lstStyle/>
          <a:p>
            <a:pPr marL="0" indent="0">
              <a:buNone/>
            </a:pPr>
            <a:r>
              <a:rPr lang="en-US" sz="1800" dirty="0"/>
              <a:t>Taming the Messy Data</a:t>
            </a:r>
          </a:p>
          <a:p>
            <a:r>
              <a:rPr lang="en-US" sz="1800" b="1" dirty="0"/>
              <a:t>Concept:</a:t>
            </a:r>
            <a:r>
              <a:rPr lang="en-US" sz="1800" dirty="0"/>
              <a:t> Real-world data is almost never perfect. This stage is often the most time-consuming part of a project (up to 80% of the effort!). It involves identifying and correcting errors, inconsistencies, and missing values.</a:t>
            </a:r>
          </a:p>
          <a:p>
            <a:pPr marL="0" indent="0">
              <a:buNone/>
            </a:pPr>
            <a:r>
              <a:rPr lang="en-US" sz="1800" b="1" dirty="0"/>
              <a:t>Common Issues:</a:t>
            </a:r>
            <a:endParaRPr lang="en-US" sz="1800" dirty="0"/>
          </a:p>
          <a:p>
            <a:r>
              <a:rPr lang="en-US" sz="1800" b="1" dirty="0"/>
              <a:t>Missing Values:</a:t>
            </a:r>
            <a:r>
              <a:rPr lang="en-US" sz="1800" dirty="0"/>
              <a:t> Data points that are not recorded. Should we fill them in (impute) or remove them?</a:t>
            </a:r>
          </a:p>
          <a:p>
            <a:r>
              <a:rPr lang="en-US" sz="1800" b="1" dirty="0"/>
              <a:t>Inconsistent Formatting:</a:t>
            </a:r>
            <a:r>
              <a:rPr lang="en-US" sz="1800" dirty="0"/>
              <a:t> "New York," "NY," "</a:t>
            </a:r>
            <a:r>
              <a:rPr lang="en-US" sz="1800" dirty="0" err="1"/>
              <a:t>nyc</a:t>
            </a:r>
            <a:r>
              <a:rPr lang="en-US" sz="1800" dirty="0"/>
              <a:t>." These need to be standardized.</a:t>
            </a:r>
          </a:p>
          <a:p>
            <a:r>
              <a:rPr lang="en-US" sz="1800" b="1" dirty="0"/>
              <a:t>Incorrect Data Types:</a:t>
            </a:r>
            <a:r>
              <a:rPr lang="en-US" sz="1800" dirty="0"/>
              <a:t> A number stored as a string.</a:t>
            </a:r>
          </a:p>
          <a:p>
            <a:r>
              <a:rPr lang="en-US" sz="1800" b="1" dirty="0"/>
              <a:t>Outliers:</a:t>
            </a:r>
            <a:r>
              <a:rPr lang="en-US" sz="1800" dirty="0"/>
              <a:t> Extreme values that can skew the analysis.</a:t>
            </a:r>
          </a:p>
          <a:p>
            <a:r>
              <a:rPr lang="en-US" sz="1800" b="1" dirty="0"/>
              <a:t>Duplicates:</a:t>
            </a:r>
            <a:r>
              <a:rPr lang="en-US" sz="1800" dirty="0"/>
              <a:t> Repeated rows.</a:t>
            </a:r>
          </a:p>
          <a:p>
            <a:pPr marL="0" indent="0">
              <a:buNone/>
            </a:pPr>
            <a:endParaRPr lang="en-US" sz="1800" dirty="0"/>
          </a:p>
        </p:txBody>
      </p:sp>
      <p:sp>
        <p:nvSpPr>
          <p:cNvPr id="4" name="Slide Number Placeholder 3">
            <a:extLst>
              <a:ext uri="{FF2B5EF4-FFF2-40B4-BE49-F238E27FC236}">
                <a16:creationId xmlns:a16="http://schemas.microsoft.com/office/drawing/2014/main" id="{EC33174F-F989-A16B-C705-3A6D177747B3}"/>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352432829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30A0620-C3A0-8605-055E-7D0ABA14492B}"/>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696EAE0-D6A8-7182-A5DD-955B5F07E9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ED9AD6-3876-0DCD-8769-1948F3A06C40}"/>
              </a:ext>
            </a:extLst>
          </p:cNvPr>
          <p:cNvSpPr>
            <a:spLocks noGrp="1"/>
          </p:cNvSpPr>
          <p:nvPr>
            <p:ph type="title"/>
          </p:nvPr>
        </p:nvSpPr>
        <p:spPr>
          <a:xfrm>
            <a:off x="645065" y="1463040"/>
            <a:ext cx="3796306" cy="2690949"/>
          </a:xfrm>
        </p:spPr>
        <p:txBody>
          <a:bodyPr anchor="t">
            <a:normAutofit/>
          </a:bodyPr>
          <a:lstStyle/>
          <a:p>
            <a:r>
              <a:rPr lang="en-US" sz="4000" dirty="0"/>
              <a:t>Stage 3 – </a:t>
            </a:r>
            <a:br>
              <a:rPr lang="en-US" sz="4000" dirty="0"/>
            </a:br>
            <a:r>
              <a:rPr lang="en-US" sz="4000" dirty="0"/>
              <a:t>Data Cleaning</a:t>
            </a:r>
            <a:endParaRPr lang="en-US" sz="4300" dirty="0"/>
          </a:p>
        </p:txBody>
      </p:sp>
      <p:grpSp>
        <p:nvGrpSpPr>
          <p:cNvPr id="19" name="Group 18">
            <a:extLst>
              <a:ext uri="{FF2B5EF4-FFF2-40B4-BE49-F238E27FC236}">
                <a16:creationId xmlns:a16="http://schemas.microsoft.com/office/drawing/2014/main" id="{396104AD-E491-A46C-E338-6F23D214F5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58DCEA3E-17FD-3884-AE2B-7FBFE63F30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A0C9FD2F-0547-9733-1F72-490D874EC99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A83B5204-0CD2-EC21-6E9B-03CB04AE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5625986-8E5F-2ACD-1BCB-C349304847A2}"/>
              </a:ext>
            </a:extLst>
          </p:cNvPr>
          <p:cNvSpPr>
            <a:spLocks noGrp="1"/>
          </p:cNvSpPr>
          <p:nvPr>
            <p:ph idx="1"/>
          </p:nvPr>
        </p:nvSpPr>
        <p:spPr>
          <a:xfrm>
            <a:off x="5656218" y="587829"/>
            <a:ext cx="5542387" cy="5175657"/>
          </a:xfrm>
        </p:spPr>
        <p:txBody>
          <a:bodyPr anchor="t">
            <a:noAutofit/>
          </a:bodyPr>
          <a:lstStyle/>
          <a:p>
            <a:pPr marL="0" indent="0">
              <a:buNone/>
            </a:pPr>
            <a:r>
              <a:rPr lang="en-US" sz="1800" b="1" dirty="0"/>
              <a:t>Example:</a:t>
            </a:r>
            <a:r>
              <a:rPr lang="en-US" sz="1800" dirty="0"/>
              <a:t> In our churn dataset, we might find:</a:t>
            </a:r>
          </a:p>
          <a:p>
            <a:r>
              <a:rPr lang="en-US" sz="1800" dirty="0"/>
              <a:t>Missing age values for 10% of customers.</a:t>
            </a:r>
          </a:p>
          <a:p>
            <a:r>
              <a:rPr lang="en-US" sz="1800" dirty="0"/>
              <a:t>Different date formats (e.g., "MM/DD/YYYY" and "YYYY-MM-DD").</a:t>
            </a:r>
          </a:p>
          <a:p>
            <a:r>
              <a:rPr lang="en-US" sz="1800" dirty="0"/>
              <a:t>A purchase amount of "-$500" which is a clear error.</a:t>
            </a:r>
          </a:p>
        </p:txBody>
      </p:sp>
      <p:sp>
        <p:nvSpPr>
          <p:cNvPr id="4" name="Slide Number Placeholder 3">
            <a:extLst>
              <a:ext uri="{FF2B5EF4-FFF2-40B4-BE49-F238E27FC236}">
                <a16:creationId xmlns:a16="http://schemas.microsoft.com/office/drawing/2014/main" id="{DB1F17FC-2C32-A57B-25A2-B4E5EB8747E7}"/>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2497993472"/>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510</TotalTime>
  <Words>2317</Words>
  <Application>Microsoft Macintosh PowerPoint</Application>
  <PresentationFormat>Widescreen</PresentationFormat>
  <Paragraphs>177</Paragraphs>
  <Slides>25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Wingdings</vt:lpstr>
      <vt:lpstr>Aptos Display</vt:lpstr>
      <vt:lpstr>Aptos</vt:lpstr>
      <vt:lpstr>Arial</vt:lpstr>
      <vt:lpstr>Calibri</vt:lpstr>
      <vt:lpstr>Office Theme</vt:lpstr>
      <vt:lpstr>The Data Science Lifecycle</vt:lpstr>
      <vt:lpstr>Table of Contents</vt:lpstr>
      <vt:lpstr>Problem Formulation</vt:lpstr>
      <vt:lpstr>Stage 1 - Problem Formulation</vt:lpstr>
      <vt:lpstr>Stage 2 –  Data Collection</vt:lpstr>
      <vt:lpstr>Stage 2 –  Data Collection</vt:lpstr>
      <vt:lpstr>Stage 2 –  Data Collection</vt:lpstr>
      <vt:lpstr>Stage 3 –  Data Cleaning</vt:lpstr>
      <vt:lpstr>Stage 3 –  Data Cleaning</vt:lpstr>
      <vt:lpstr>Stage 3 –  Data Cleaning</vt:lpstr>
      <vt:lpstr>Stage 4 - Exploratory Data Analysis (EDA) </vt:lpstr>
      <vt:lpstr>Stage 4 - Exploratory Data Analysis (EDA) </vt:lpstr>
      <vt:lpstr>Stage 4 –  EDA (Visualizations)</vt:lpstr>
      <vt:lpstr>Stage 5 - Modeling</vt:lpstr>
      <vt:lpstr>Stage 5 - Modeling (Example)</vt:lpstr>
      <vt:lpstr>Stage 6 - Deployment</vt:lpstr>
      <vt:lpstr>Stage 6 - Deployment</vt:lpstr>
      <vt:lpstr>Stage 6 - Deployment (Challenges)</vt:lpstr>
      <vt:lpstr>Stage 7 - Monitoring</vt:lpstr>
      <vt:lpstr>Stage 7 - Monitoring</vt:lpstr>
      <vt:lpstr>Stage 8 –  The Feedback Loop</vt:lpstr>
      <vt:lpstr>Stage 8 –  The Feedback Loop</vt:lpstr>
      <vt:lpstr>Summary of the Lifecycle </vt:lpstr>
      <vt:lpstr>The Human Element</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Awais Hassan</dc:creator>
  <cp:lastModifiedBy>Sharjeel Tariq</cp:lastModifiedBy>
  <cp:revision>162</cp:revision>
  <dcterms:created xsi:type="dcterms:W3CDTF">2023-08-28T11:54:23Z</dcterms:created>
  <dcterms:modified xsi:type="dcterms:W3CDTF">2025-09-07T17:47:40Z</dcterms:modified>
</cp:coreProperties>
</file>