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4" r:id="rId1"/>
  </p:sldMasterIdLst>
  <p:notesMasterIdLst>
    <p:notesMasterId r:id="rId18"/>
  </p:notesMasterIdLst>
  <p:handoutMasterIdLst>
    <p:handoutMasterId r:id="rId19"/>
  </p:handoutMasterIdLst>
  <p:sldIdLst>
    <p:sldId id="256" r:id="rId2"/>
    <p:sldId id="262"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9" roundtripDataSignature="AMtx7mi948fuPr5wVJF80Y5lp9jYY/qyM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69"/>
    <p:restoredTop sz="94815"/>
  </p:normalViewPr>
  <p:slideViewPr>
    <p:cSldViewPr snapToGrid="0">
      <p:cViewPr varScale="1">
        <p:scale>
          <a:sx n="111" d="100"/>
          <a:sy n="111" d="100"/>
        </p:scale>
        <p:origin x="7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9" Type="http://customschemas.google.com/relationships/presentationmetadata" Target="metadata"/><Relationship Id="rId3" Type="http://schemas.openxmlformats.org/officeDocument/2006/relationships/slide" Target="slides/slide2.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80F180-8356-4C61-8574-7CE25E421A68}" type="doc">
      <dgm:prSet loTypeId="urn:microsoft.com/office/officeart/2008/layout/LinedList" loCatId="list" qsTypeId="urn:microsoft.com/office/officeart/2005/8/quickstyle/simple5" qsCatId="simple" csTypeId="urn:microsoft.com/office/officeart/2005/8/colors/colorful1" csCatId="colorful" phldr="1"/>
      <dgm:spPr/>
      <dgm:t>
        <a:bodyPr/>
        <a:lstStyle/>
        <a:p>
          <a:endParaRPr lang="en-US"/>
        </a:p>
      </dgm:t>
    </dgm:pt>
    <dgm:pt modelId="{D5BC3D27-D353-4689-8611-6C1CBF0944C2}">
      <dgm:prSet/>
      <dgm:spPr/>
      <dgm:t>
        <a:bodyPr/>
        <a:lstStyle/>
        <a:p>
          <a:r>
            <a:rPr lang="en-US"/>
            <a:t>Why Ethics Matter in Data Science</a:t>
          </a:r>
        </a:p>
      </dgm:t>
    </dgm:pt>
    <dgm:pt modelId="{091DD566-3172-47F6-82B2-761C46041D79}" type="parTrans" cxnId="{9F8A8F28-D349-4363-B9A6-A1CE79C1D4B1}">
      <dgm:prSet/>
      <dgm:spPr/>
      <dgm:t>
        <a:bodyPr/>
        <a:lstStyle/>
        <a:p>
          <a:endParaRPr lang="en-US"/>
        </a:p>
      </dgm:t>
    </dgm:pt>
    <dgm:pt modelId="{E907D642-B527-4DCB-A712-044011ECC42C}" type="sibTrans" cxnId="{9F8A8F28-D349-4363-B9A6-A1CE79C1D4B1}">
      <dgm:prSet/>
      <dgm:spPr/>
      <dgm:t>
        <a:bodyPr/>
        <a:lstStyle/>
        <a:p>
          <a:endParaRPr lang="en-US"/>
        </a:p>
      </dgm:t>
    </dgm:pt>
    <dgm:pt modelId="{06EA37FB-5BB4-4943-AF41-47C9296F08A2}">
      <dgm:prSet/>
      <dgm:spPr/>
      <dgm:t>
        <a:bodyPr/>
        <a:lstStyle/>
        <a:p>
          <a:r>
            <a:rPr lang="en-US" dirty="0"/>
            <a:t>Fairness &amp; Bias: The Hidden Pitfalls</a:t>
          </a:r>
        </a:p>
      </dgm:t>
    </dgm:pt>
    <dgm:pt modelId="{236A4F05-47B5-4CE8-B982-DFC431602DAA}" type="parTrans" cxnId="{D0858184-4C9D-4A66-B6BE-E1A552C59F23}">
      <dgm:prSet/>
      <dgm:spPr/>
      <dgm:t>
        <a:bodyPr/>
        <a:lstStyle/>
        <a:p>
          <a:endParaRPr lang="en-US"/>
        </a:p>
      </dgm:t>
    </dgm:pt>
    <dgm:pt modelId="{77E3E41E-5623-4847-9744-F3650D027EB2}" type="sibTrans" cxnId="{D0858184-4C9D-4A66-B6BE-E1A552C59F23}">
      <dgm:prSet/>
      <dgm:spPr/>
      <dgm:t>
        <a:bodyPr/>
        <a:lstStyle/>
        <a:p>
          <a:endParaRPr lang="en-US"/>
        </a:p>
      </dgm:t>
    </dgm:pt>
    <dgm:pt modelId="{E86A1ABD-198F-4EE3-9B67-DFC7D1ED25C2}">
      <dgm:prSet/>
      <dgm:spPr/>
      <dgm:t>
        <a:bodyPr/>
        <a:lstStyle/>
        <a:p>
          <a:r>
            <a:rPr lang="en-US"/>
            <a:t>Algorithmic Accountability &amp; Transparency</a:t>
          </a:r>
        </a:p>
      </dgm:t>
    </dgm:pt>
    <dgm:pt modelId="{272CF708-7AA9-40D9-9206-FD9E22690258}" type="parTrans" cxnId="{5E9B2E0D-5235-4152-9F52-E6522B3D77E4}">
      <dgm:prSet/>
      <dgm:spPr/>
      <dgm:t>
        <a:bodyPr/>
        <a:lstStyle/>
        <a:p>
          <a:endParaRPr lang="en-US"/>
        </a:p>
      </dgm:t>
    </dgm:pt>
    <dgm:pt modelId="{027C0E9E-0BCD-42F0-85BC-97376E3A8C39}" type="sibTrans" cxnId="{5E9B2E0D-5235-4152-9F52-E6522B3D77E4}">
      <dgm:prSet/>
      <dgm:spPr/>
      <dgm:t>
        <a:bodyPr/>
        <a:lstStyle/>
        <a:p>
          <a:endParaRPr lang="en-US"/>
        </a:p>
      </dgm:t>
    </dgm:pt>
    <dgm:pt modelId="{745DCEE1-D215-42E8-8D49-94B45404D201}">
      <dgm:prSet/>
      <dgm:spPr/>
      <dgm:t>
        <a:bodyPr/>
        <a:lstStyle/>
        <a:p>
          <a:r>
            <a:rPr lang="en-US"/>
            <a:t>Privacy Laws Shaping Data Use</a:t>
          </a:r>
        </a:p>
      </dgm:t>
    </dgm:pt>
    <dgm:pt modelId="{8870676E-E71A-401C-BB77-09B567C82AA4}" type="parTrans" cxnId="{940D0E0F-3A70-4FD4-987F-6BFB8A9566EF}">
      <dgm:prSet/>
      <dgm:spPr/>
      <dgm:t>
        <a:bodyPr/>
        <a:lstStyle/>
        <a:p>
          <a:endParaRPr lang="en-US"/>
        </a:p>
      </dgm:t>
    </dgm:pt>
    <dgm:pt modelId="{27845CBD-FD06-41D1-B844-A5FC4A3DB4F1}" type="sibTrans" cxnId="{940D0E0F-3A70-4FD4-987F-6BFB8A9566EF}">
      <dgm:prSet/>
      <dgm:spPr/>
      <dgm:t>
        <a:bodyPr/>
        <a:lstStyle/>
        <a:p>
          <a:endParaRPr lang="en-US"/>
        </a:p>
      </dgm:t>
    </dgm:pt>
    <dgm:pt modelId="{02051B9F-25DA-496C-A356-703CC1FBEF72}">
      <dgm:prSet/>
      <dgm:spPr/>
      <dgm:t>
        <a:bodyPr/>
        <a:lstStyle/>
        <a:p>
          <a:r>
            <a:rPr lang="en-US"/>
            <a:t>Responsible AI Principles: The Global Consensus</a:t>
          </a:r>
        </a:p>
      </dgm:t>
    </dgm:pt>
    <dgm:pt modelId="{63F4A324-7B67-47EA-9518-B6C8428CF150}" type="parTrans" cxnId="{A4A1249D-D31D-4222-9F3A-525C5CBB73BD}">
      <dgm:prSet/>
      <dgm:spPr/>
      <dgm:t>
        <a:bodyPr/>
        <a:lstStyle/>
        <a:p>
          <a:endParaRPr lang="en-US"/>
        </a:p>
      </dgm:t>
    </dgm:pt>
    <dgm:pt modelId="{DB2DA5D5-ED8C-4724-9199-7D0C57FB0F68}" type="sibTrans" cxnId="{A4A1249D-D31D-4222-9F3A-525C5CBB73BD}">
      <dgm:prSet/>
      <dgm:spPr/>
      <dgm:t>
        <a:bodyPr/>
        <a:lstStyle/>
        <a:p>
          <a:endParaRPr lang="en-US"/>
        </a:p>
      </dgm:t>
    </dgm:pt>
    <dgm:pt modelId="{2FB45E7B-4ED4-4CD9-861F-C4EDC469EF6E}">
      <dgm:prSet/>
      <dgm:spPr/>
      <dgm:t>
        <a:bodyPr/>
        <a:lstStyle/>
        <a:p>
          <a:r>
            <a:rPr lang="en-US"/>
            <a:t>Real-World Ethical Challenges in AI</a:t>
          </a:r>
        </a:p>
      </dgm:t>
    </dgm:pt>
    <dgm:pt modelId="{ACAE678D-527A-4A27-9132-42EBA72C24F9}" type="parTrans" cxnId="{74BC4DEB-5E0A-4FEC-9567-00AD0ED792F4}">
      <dgm:prSet/>
      <dgm:spPr/>
      <dgm:t>
        <a:bodyPr/>
        <a:lstStyle/>
        <a:p>
          <a:endParaRPr lang="en-US"/>
        </a:p>
      </dgm:t>
    </dgm:pt>
    <dgm:pt modelId="{33FE9782-D612-4AF0-A7D2-4DEF8F6582FE}" type="sibTrans" cxnId="{74BC4DEB-5E0A-4FEC-9567-00AD0ED792F4}">
      <dgm:prSet/>
      <dgm:spPr/>
      <dgm:t>
        <a:bodyPr/>
        <a:lstStyle/>
        <a:p>
          <a:endParaRPr lang="en-US"/>
        </a:p>
      </dgm:t>
    </dgm:pt>
    <dgm:pt modelId="{CCEF54E5-24E1-4F5B-8E88-A53AF776CACB}">
      <dgm:prSet/>
      <dgm:spPr/>
      <dgm:t>
        <a:bodyPr/>
        <a:lstStyle/>
        <a:p>
          <a:r>
            <a:rPr lang="en-US"/>
            <a:t>Tools &amp; Strategies for Ethical Data Science</a:t>
          </a:r>
        </a:p>
      </dgm:t>
    </dgm:pt>
    <dgm:pt modelId="{4DAA07B3-D28E-4C2E-9479-C89135EDAE6D}" type="parTrans" cxnId="{7EEFE6FD-471C-4CE8-A9FC-CBF14239062C}">
      <dgm:prSet/>
      <dgm:spPr/>
      <dgm:t>
        <a:bodyPr/>
        <a:lstStyle/>
        <a:p>
          <a:endParaRPr lang="en-US"/>
        </a:p>
      </dgm:t>
    </dgm:pt>
    <dgm:pt modelId="{B79A06E2-5373-4A8F-8D5F-5E99674E80A4}" type="sibTrans" cxnId="{7EEFE6FD-471C-4CE8-A9FC-CBF14239062C}">
      <dgm:prSet/>
      <dgm:spPr/>
      <dgm:t>
        <a:bodyPr/>
        <a:lstStyle/>
        <a:p>
          <a:endParaRPr lang="en-US"/>
        </a:p>
      </dgm:t>
    </dgm:pt>
    <dgm:pt modelId="{27CE064F-0937-4E64-A23B-B688980A7380}">
      <dgm:prSet/>
      <dgm:spPr/>
      <dgm:t>
        <a:bodyPr/>
        <a:lstStyle/>
        <a:p>
          <a:r>
            <a:rPr lang="en-US" dirty="0"/>
            <a:t>Conclusion: Building Trustworthy AI for a Fairer Future</a:t>
          </a:r>
        </a:p>
      </dgm:t>
    </dgm:pt>
    <dgm:pt modelId="{A1ED7602-B847-4503-9AF6-CD72917124C8}" type="parTrans" cxnId="{CC4D8657-24D3-4F7C-95DB-77E2C51B88E8}">
      <dgm:prSet/>
      <dgm:spPr/>
      <dgm:t>
        <a:bodyPr/>
        <a:lstStyle/>
        <a:p>
          <a:endParaRPr lang="en-US"/>
        </a:p>
      </dgm:t>
    </dgm:pt>
    <dgm:pt modelId="{0533BBF6-9995-4547-AD77-9EBDC6B70A2C}" type="sibTrans" cxnId="{CC4D8657-24D3-4F7C-95DB-77E2C51B88E8}">
      <dgm:prSet/>
      <dgm:spPr/>
      <dgm:t>
        <a:bodyPr/>
        <a:lstStyle/>
        <a:p>
          <a:endParaRPr lang="en-US"/>
        </a:p>
      </dgm:t>
    </dgm:pt>
    <dgm:pt modelId="{C18A8AB3-005A-574D-879C-F0E7B5FB1625}" type="pres">
      <dgm:prSet presAssocID="{3980F180-8356-4C61-8574-7CE25E421A68}" presName="vert0" presStyleCnt="0">
        <dgm:presLayoutVars>
          <dgm:dir/>
          <dgm:animOne val="branch"/>
          <dgm:animLvl val="lvl"/>
        </dgm:presLayoutVars>
      </dgm:prSet>
      <dgm:spPr/>
    </dgm:pt>
    <dgm:pt modelId="{1EB3069A-2686-2A43-8490-A24D3CA07E18}" type="pres">
      <dgm:prSet presAssocID="{D5BC3D27-D353-4689-8611-6C1CBF0944C2}" presName="thickLine" presStyleLbl="alignNode1" presStyleIdx="0" presStyleCnt="8"/>
      <dgm:spPr/>
    </dgm:pt>
    <dgm:pt modelId="{97A3F89E-003F-8544-BD6B-7C0881853929}" type="pres">
      <dgm:prSet presAssocID="{D5BC3D27-D353-4689-8611-6C1CBF0944C2}" presName="horz1" presStyleCnt="0"/>
      <dgm:spPr/>
    </dgm:pt>
    <dgm:pt modelId="{0FBF5F90-5767-ED4F-8404-B73476B5916A}" type="pres">
      <dgm:prSet presAssocID="{D5BC3D27-D353-4689-8611-6C1CBF0944C2}" presName="tx1" presStyleLbl="revTx" presStyleIdx="0" presStyleCnt="8"/>
      <dgm:spPr/>
    </dgm:pt>
    <dgm:pt modelId="{3759CB31-EF43-0241-A5D0-98EDC99EAEB0}" type="pres">
      <dgm:prSet presAssocID="{D5BC3D27-D353-4689-8611-6C1CBF0944C2}" presName="vert1" presStyleCnt="0"/>
      <dgm:spPr/>
    </dgm:pt>
    <dgm:pt modelId="{69AE83BB-453C-504F-B21E-AA08CD203595}" type="pres">
      <dgm:prSet presAssocID="{06EA37FB-5BB4-4943-AF41-47C9296F08A2}" presName="thickLine" presStyleLbl="alignNode1" presStyleIdx="1" presStyleCnt="8"/>
      <dgm:spPr/>
    </dgm:pt>
    <dgm:pt modelId="{102B1BE7-57F2-FC4F-AC25-6BD17C580EEF}" type="pres">
      <dgm:prSet presAssocID="{06EA37FB-5BB4-4943-AF41-47C9296F08A2}" presName="horz1" presStyleCnt="0"/>
      <dgm:spPr/>
    </dgm:pt>
    <dgm:pt modelId="{A9CE3399-9A58-8F41-8001-B5AE92F98903}" type="pres">
      <dgm:prSet presAssocID="{06EA37FB-5BB4-4943-AF41-47C9296F08A2}" presName="tx1" presStyleLbl="revTx" presStyleIdx="1" presStyleCnt="8"/>
      <dgm:spPr/>
    </dgm:pt>
    <dgm:pt modelId="{6ECDE275-B554-E249-9CD6-302E8D4C3C4D}" type="pres">
      <dgm:prSet presAssocID="{06EA37FB-5BB4-4943-AF41-47C9296F08A2}" presName="vert1" presStyleCnt="0"/>
      <dgm:spPr/>
    </dgm:pt>
    <dgm:pt modelId="{305853DA-EE49-E64D-A8FC-DE590B0B1664}" type="pres">
      <dgm:prSet presAssocID="{E86A1ABD-198F-4EE3-9B67-DFC7D1ED25C2}" presName="thickLine" presStyleLbl="alignNode1" presStyleIdx="2" presStyleCnt="8"/>
      <dgm:spPr/>
    </dgm:pt>
    <dgm:pt modelId="{8C28EE16-30E8-CC4A-ACDE-E053779E449E}" type="pres">
      <dgm:prSet presAssocID="{E86A1ABD-198F-4EE3-9B67-DFC7D1ED25C2}" presName="horz1" presStyleCnt="0"/>
      <dgm:spPr/>
    </dgm:pt>
    <dgm:pt modelId="{1204EC6A-6DE5-B544-91FE-811147390C8B}" type="pres">
      <dgm:prSet presAssocID="{E86A1ABD-198F-4EE3-9B67-DFC7D1ED25C2}" presName="tx1" presStyleLbl="revTx" presStyleIdx="2" presStyleCnt="8"/>
      <dgm:spPr/>
    </dgm:pt>
    <dgm:pt modelId="{81DC0C58-8EDF-9B42-B191-620E93CEC9B2}" type="pres">
      <dgm:prSet presAssocID="{E86A1ABD-198F-4EE3-9B67-DFC7D1ED25C2}" presName="vert1" presStyleCnt="0"/>
      <dgm:spPr/>
    </dgm:pt>
    <dgm:pt modelId="{785A7EB4-BE08-B34E-AA13-A8142076EC09}" type="pres">
      <dgm:prSet presAssocID="{745DCEE1-D215-42E8-8D49-94B45404D201}" presName="thickLine" presStyleLbl="alignNode1" presStyleIdx="3" presStyleCnt="8"/>
      <dgm:spPr/>
    </dgm:pt>
    <dgm:pt modelId="{3D644A0A-D211-044E-8862-37AECD2B1960}" type="pres">
      <dgm:prSet presAssocID="{745DCEE1-D215-42E8-8D49-94B45404D201}" presName="horz1" presStyleCnt="0"/>
      <dgm:spPr/>
    </dgm:pt>
    <dgm:pt modelId="{585C076C-B4DC-D44D-870E-D23E07DD7949}" type="pres">
      <dgm:prSet presAssocID="{745DCEE1-D215-42E8-8D49-94B45404D201}" presName="tx1" presStyleLbl="revTx" presStyleIdx="3" presStyleCnt="8"/>
      <dgm:spPr/>
    </dgm:pt>
    <dgm:pt modelId="{D2143551-91F7-9648-9DA0-8178F4770EFE}" type="pres">
      <dgm:prSet presAssocID="{745DCEE1-D215-42E8-8D49-94B45404D201}" presName="vert1" presStyleCnt="0"/>
      <dgm:spPr/>
    </dgm:pt>
    <dgm:pt modelId="{AC8CBF5C-2D69-F241-AE6B-CA170C9DA5A3}" type="pres">
      <dgm:prSet presAssocID="{02051B9F-25DA-496C-A356-703CC1FBEF72}" presName="thickLine" presStyleLbl="alignNode1" presStyleIdx="4" presStyleCnt="8"/>
      <dgm:spPr/>
    </dgm:pt>
    <dgm:pt modelId="{A0119172-2DE3-7D4D-8BC6-68DE97208CEB}" type="pres">
      <dgm:prSet presAssocID="{02051B9F-25DA-496C-A356-703CC1FBEF72}" presName="horz1" presStyleCnt="0"/>
      <dgm:spPr/>
    </dgm:pt>
    <dgm:pt modelId="{C3AE0ED1-0EEF-EC40-969D-221D186CBE01}" type="pres">
      <dgm:prSet presAssocID="{02051B9F-25DA-496C-A356-703CC1FBEF72}" presName="tx1" presStyleLbl="revTx" presStyleIdx="4" presStyleCnt="8"/>
      <dgm:spPr/>
    </dgm:pt>
    <dgm:pt modelId="{A608E396-652B-0C47-B4C5-7B2298C6F6AA}" type="pres">
      <dgm:prSet presAssocID="{02051B9F-25DA-496C-A356-703CC1FBEF72}" presName="vert1" presStyleCnt="0"/>
      <dgm:spPr/>
    </dgm:pt>
    <dgm:pt modelId="{7A112427-0E91-174E-9151-1977C5EF7761}" type="pres">
      <dgm:prSet presAssocID="{2FB45E7B-4ED4-4CD9-861F-C4EDC469EF6E}" presName="thickLine" presStyleLbl="alignNode1" presStyleIdx="5" presStyleCnt="8"/>
      <dgm:spPr/>
    </dgm:pt>
    <dgm:pt modelId="{31556B75-E2B2-3647-A5BA-9A0DC45484A5}" type="pres">
      <dgm:prSet presAssocID="{2FB45E7B-4ED4-4CD9-861F-C4EDC469EF6E}" presName="horz1" presStyleCnt="0"/>
      <dgm:spPr/>
    </dgm:pt>
    <dgm:pt modelId="{DFF2A7A3-E0EF-384C-B7A9-42C358672F72}" type="pres">
      <dgm:prSet presAssocID="{2FB45E7B-4ED4-4CD9-861F-C4EDC469EF6E}" presName="tx1" presStyleLbl="revTx" presStyleIdx="5" presStyleCnt="8"/>
      <dgm:spPr/>
    </dgm:pt>
    <dgm:pt modelId="{C361652F-4034-2C42-9272-0730CE84F9BF}" type="pres">
      <dgm:prSet presAssocID="{2FB45E7B-4ED4-4CD9-861F-C4EDC469EF6E}" presName="vert1" presStyleCnt="0"/>
      <dgm:spPr/>
    </dgm:pt>
    <dgm:pt modelId="{B38B3440-1714-4B4D-A677-86A230D40079}" type="pres">
      <dgm:prSet presAssocID="{CCEF54E5-24E1-4F5B-8E88-A53AF776CACB}" presName="thickLine" presStyleLbl="alignNode1" presStyleIdx="6" presStyleCnt="8"/>
      <dgm:spPr/>
    </dgm:pt>
    <dgm:pt modelId="{7108068A-9678-AB46-975B-CD52E2D93BAD}" type="pres">
      <dgm:prSet presAssocID="{CCEF54E5-24E1-4F5B-8E88-A53AF776CACB}" presName="horz1" presStyleCnt="0"/>
      <dgm:spPr/>
    </dgm:pt>
    <dgm:pt modelId="{0F893762-0AB2-E840-9AFB-BBC091B9164B}" type="pres">
      <dgm:prSet presAssocID="{CCEF54E5-24E1-4F5B-8E88-A53AF776CACB}" presName="tx1" presStyleLbl="revTx" presStyleIdx="6" presStyleCnt="8"/>
      <dgm:spPr/>
    </dgm:pt>
    <dgm:pt modelId="{7B11A1FC-C07B-3942-BA04-B761780E70EC}" type="pres">
      <dgm:prSet presAssocID="{CCEF54E5-24E1-4F5B-8E88-A53AF776CACB}" presName="vert1" presStyleCnt="0"/>
      <dgm:spPr/>
    </dgm:pt>
    <dgm:pt modelId="{4F83F01A-A4C3-5448-AAFE-A978347A9B89}" type="pres">
      <dgm:prSet presAssocID="{27CE064F-0937-4E64-A23B-B688980A7380}" presName="thickLine" presStyleLbl="alignNode1" presStyleIdx="7" presStyleCnt="8"/>
      <dgm:spPr/>
    </dgm:pt>
    <dgm:pt modelId="{E4B28977-958E-BF4A-9B16-F174B5D08BCD}" type="pres">
      <dgm:prSet presAssocID="{27CE064F-0937-4E64-A23B-B688980A7380}" presName="horz1" presStyleCnt="0"/>
      <dgm:spPr/>
    </dgm:pt>
    <dgm:pt modelId="{97203DDF-CE09-914F-9615-457A2C982FE3}" type="pres">
      <dgm:prSet presAssocID="{27CE064F-0937-4E64-A23B-B688980A7380}" presName="tx1" presStyleLbl="revTx" presStyleIdx="7" presStyleCnt="8"/>
      <dgm:spPr/>
    </dgm:pt>
    <dgm:pt modelId="{667807DA-097D-D848-AC7A-F634E0BBCFA4}" type="pres">
      <dgm:prSet presAssocID="{27CE064F-0937-4E64-A23B-B688980A7380}" presName="vert1" presStyleCnt="0"/>
      <dgm:spPr/>
    </dgm:pt>
  </dgm:ptLst>
  <dgm:cxnLst>
    <dgm:cxn modelId="{9308FA03-9DF1-294C-A8AA-D4CF9CD75285}" type="presOf" srcId="{CCEF54E5-24E1-4F5B-8E88-A53AF776CACB}" destId="{0F893762-0AB2-E840-9AFB-BBC091B9164B}" srcOrd="0" destOrd="0" presId="urn:microsoft.com/office/officeart/2008/layout/LinedList"/>
    <dgm:cxn modelId="{5E9B2E0D-5235-4152-9F52-E6522B3D77E4}" srcId="{3980F180-8356-4C61-8574-7CE25E421A68}" destId="{E86A1ABD-198F-4EE3-9B67-DFC7D1ED25C2}" srcOrd="2" destOrd="0" parTransId="{272CF708-7AA9-40D9-9206-FD9E22690258}" sibTransId="{027C0E9E-0BCD-42F0-85BC-97376E3A8C39}"/>
    <dgm:cxn modelId="{940D0E0F-3A70-4FD4-987F-6BFB8A9566EF}" srcId="{3980F180-8356-4C61-8574-7CE25E421A68}" destId="{745DCEE1-D215-42E8-8D49-94B45404D201}" srcOrd="3" destOrd="0" parTransId="{8870676E-E71A-401C-BB77-09B567C82AA4}" sibTransId="{27845CBD-FD06-41D1-B844-A5FC4A3DB4F1}"/>
    <dgm:cxn modelId="{FA38071C-5BC2-2644-BAC6-AAEE5921166D}" type="presOf" srcId="{2FB45E7B-4ED4-4CD9-861F-C4EDC469EF6E}" destId="{DFF2A7A3-E0EF-384C-B7A9-42C358672F72}" srcOrd="0" destOrd="0" presId="urn:microsoft.com/office/officeart/2008/layout/LinedList"/>
    <dgm:cxn modelId="{0650C325-6C16-664A-B500-9CD398044F2F}" type="presOf" srcId="{06EA37FB-5BB4-4943-AF41-47C9296F08A2}" destId="{A9CE3399-9A58-8F41-8001-B5AE92F98903}" srcOrd="0" destOrd="0" presId="urn:microsoft.com/office/officeart/2008/layout/LinedList"/>
    <dgm:cxn modelId="{9F8A8F28-D349-4363-B9A6-A1CE79C1D4B1}" srcId="{3980F180-8356-4C61-8574-7CE25E421A68}" destId="{D5BC3D27-D353-4689-8611-6C1CBF0944C2}" srcOrd="0" destOrd="0" parTransId="{091DD566-3172-47F6-82B2-761C46041D79}" sibTransId="{E907D642-B527-4DCB-A712-044011ECC42C}"/>
    <dgm:cxn modelId="{0A67B728-1279-1540-8A10-E7F3875515DD}" type="presOf" srcId="{745DCEE1-D215-42E8-8D49-94B45404D201}" destId="{585C076C-B4DC-D44D-870E-D23E07DD7949}" srcOrd="0" destOrd="0" presId="urn:microsoft.com/office/officeart/2008/layout/LinedList"/>
    <dgm:cxn modelId="{42BD772B-B62F-C647-B470-9FE89B01C459}" type="presOf" srcId="{3980F180-8356-4C61-8574-7CE25E421A68}" destId="{C18A8AB3-005A-574D-879C-F0E7B5FB1625}" srcOrd="0" destOrd="0" presId="urn:microsoft.com/office/officeart/2008/layout/LinedList"/>
    <dgm:cxn modelId="{CC4D8657-24D3-4F7C-95DB-77E2C51B88E8}" srcId="{3980F180-8356-4C61-8574-7CE25E421A68}" destId="{27CE064F-0937-4E64-A23B-B688980A7380}" srcOrd="7" destOrd="0" parTransId="{A1ED7602-B847-4503-9AF6-CD72917124C8}" sibTransId="{0533BBF6-9995-4547-AD77-9EBDC6B70A2C}"/>
    <dgm:cxn modelId="{CEBAD761-AD4F-A94C-8BBE-85F564E362B2}" type="presOf" srcId="{D5BC3D27-D353-4689-8611-6C1CBF0944C2}" destId="{0FBF5F90-5767-ED4F-8404-B73476B5916A}" srcOrd="0" destOrd="0" presId="urn:microsoft.com/office/officeart/2008/layout/LinedList"/>
    <dgm:cxn modelId="{F3434F66-7472-9B48-8A58-645FB77F2A5A}" type="presOf" srcId="{27CE064F-0937-4E64-A23B-B688980A7380}" destId="{97203DDF-CE09-914F-9615-457A2C982FE3}" srcOrd="0" destOrd="0" presId="urn:microsoft.com/office/officeart/2008/layout/LinedList"/>
    <dgm:cxn modelId="{D0858184-4C9D-4A66-B6BE-E1A552C59F23}" srcId="{3980F180-8356-4C61-8574-7CE25E421A68}" destId="{06EA37FB-5BB4-4943-AF41-47C9296F08A2}" srcOrd="1" destOrd="0" parTransId="{236A4F05-47B5-4CE8-B982-DFC431602DAA}" sibTransId="{77E3E41E-5623-4847-9744-F3650D027EB2}"/>
    <dgm:cxn modelId="{72663D9B-8284-3D4F-9D76-0A7B72069A45}" type="presOf" srcId="{E86A1ABD-198F-4EE3-9B67-DFC7D1ED25C2}" destId="{1204EC6A-6DE5-B544-91FE-811147390C8B}" srcOrd="0" destOrd="0" presId="urn:microsoft.com/office/officeart/2008/layout/LinedList"/>
    <dgm:cxn modelId="{A4A1249D-D31D-4222-9F3A-525C5CBB73BD}" srcId="{3980F180-8356-4C61-8574-7CE25E421A68}" destId="{02051B9F-25DA-496C-A356-703CC1FBEF72}" srcOrd="4" destOrd="0" parTransId="{63F4A324-7B67-47EA-9518-B6C8428CF150}" sibTransId="{DB2DA5D5-ED8C-4724-9199-7D0C57FB0F68}"/>
    <dgm:cxn modelId="{74BC4DEB-5E0A-4FEC-9567-00AD0ED792F4}" srcId="{3980F180-8356-4C61-8574-7CE25E421A68}" destId="{2FB45E7B-4ED4-4CD9-861F-C4EDC469EF6E}" srcOrd="5" destOrd="0" parTransId="{ACAE678D-527A-4A27-9132-42EBA72C24F9}" sibTransId="{33FE9782-D612-4AF0-A7D2-4DEF8F6582FE}"/>
    <dgm:cxn modelId="{AE4B39F3-FEDE-7B4C-9199-49B6B3C80627}" type="presOf" srcId="{02051B9F-25DA-496C-A356-703CC1FBEF72}" destId="{C3AE0ED1-0EEF-EC40-969D-221D186CBE01}" srcOrd="0" destOrd="0" presId="urn:microsoft.com/office/officeart/2008/layout/LinedList"/>
    <dgm:cxn modelId="{7EEFE6FD-471C-4CE8-A9FC-CBF14239062C}" srcId="{3980F180-8356-4C61-8574-7CE25E421A68}" destId="{CCEF54E5-24E1-4F5B-8E88-A53AF776CACB}" srcOrd="6" destOrd="0" parTransId="{4DAA07B3-D28E-4C2E-9479-C89135EDAE6D}" sibTransId="{B79A06E2-5373-4A8F-8D5F-5E99674E80A4}"/>
    <dgm:cxn modelId="{0902A633-E0E2-9849-8920-E4E26634F1BC}" type="presParOf" srcId="{C18A8AB3-005A-574D-879C-F0E7B5FB1625}" destId="{1EB3069A-2686-2A43-8490-A24D3CA07E18}" srcOrd="0" destOrd="0" presId="urn:microsoft.com/office/officeart/2008/layout/LinedList"/>
    <dgm:cxn modelId="{C4DDC156-2405-194E-9AD6-AAB51BC9BC32}" type="presParOf" srcId="{C18A8AB3-005A-574D-879C-F0E7B5FB1625}" destId="{97A3F89E-003F-8544-BD6B-7C0881853929}" srcOrd="1" destOrd="0" presId="urn:microsoft.com/office/officeart/2008/layout/LinedList"/>
    <dgm:cxn modelId="{9B3EBC23-943E-A244-8CC3-E28DD41C35E6}" type="presParOf" srcId="{97A3F89E-003F-8544-BD6B-7C0881853929}" destId="{0FBF5F90-5767-ED4F-8404-B73476B5916A}" srcOrd="0" destOrd="0" presId="urn:microsoft.com/office/officeart/2008/layout/LinedList"/>
    <dgm:cxn modelId="{CB032E14-E9B1-3240-BC5A-F2FE552E88FB}" type="presParOf" srcId="{97A3F89E-003F-8544-BD6B-7C0881853929}" destId="{3759CB31-EF43-0241-A5D0-98EDC99EAEB0}" srcOrd="1" destOrd="0" presId="urn:microsoft.com/office/officeart/2008/layout/LinedList"/>
    <dgm:cxn modelId="{0C70D594-E1EE-4F44-8E9A-8E2FE828BE9A}" type="presParOf" srcId="{C18A8AB3-005A-574D-879C-F0E7B5FB1625}" destId="{69AE83BB-453C-504F-B21E-AA08CD203595}" srcOrd="2" destOrd="0" presId="urn:microsoft.com/office/officeart/2008/layout/LinedList"/>
    <dgm:cxn modelId="{B6A71EDF-AD1D-A04C-96FC-6B140AC95171}" type="presParOf" srcId="{C18A8AB3-005A-574D-879C-F0E7B5FB1625}" destId="{102B1BE7-57F2-FC4F-AC25-6BD17C580EEF}" srcOrd="3" destOrd="0" presId="urn:microsoft.com/office/officeart/2008/layout/LinedList"/>
    <dgm:cxn modelId="{EDC8A143-FEE4-D84F-9080-2879DF86B263}" type="presParOf" srcId="{102B1BE7-57F2-FC4F-AC25-6BD17C580EEF}" destId="{A9CE3399-9A58-8F41-8001-B5AE92F98903}" srcOrd="0" destOrd="0" presId="urn:microsoft.com/office/officeart/2008/layout/LinedList"/>
    <dgm:cxn modelId="{648C2C4F-08F8-7044-982B-817865F95EF8}" type="presParOf" srcId="{102B1BE7-57F2-FC4F-AC25-6BD17C580EEF}" destId="{6ECDE275-B554-E249-9CD6-302E8D4C3C4D}" srcOrd="1" destOrd="0" presId="urn:microsoft.com/office/officeart/2008/layout/LinedList"/>
    <dgm:cxn modelId="{C2676897-27EA-4E46-A8EC-51EE6718489D}" type="presParOf" srcId="{C18A8AB3-005A-574D-879C-F0E7B5FB1625}" destId="{305853DA-EE49-E64D-A8FC-DE590B0B1664}" srcOrd="4" destOrd="0" presId="urn:microsoft.com/office/officeart/2008/layout/LinedList"/>
    <dgm:cxn modelId="{275A8F4C-7AFE-5842-90E0-225996CAA788}" type="presParOf" srcId="{C18A8AB3-005A-574D-879C-F0E7B5FB1625}" destId="{8C28EE16-30E8-CC4A-ACDE-E053779E449E}" srcOrd="5" destOrd="0" presId="urn:microsoft.com/office/officeart/2008/layout/LinedList"/>
    <dgm:cxn modelId="{8D18C761-B75F-AD41-BD50-76194657EA14}" type="presParOf" srcId="{8C28EE16-30E8-CC4A-ACDE-E053779E449E}" destId="{1204EC6A-6DE5-B544-91FE-811147390C8B}" srcOrd="0" destOrd="0" presId="urn:microsoft.com/office/officeart/2008/layout/LinedList"/>
    <dgm:cxn modelId="{CF47F920-68F6-BE4B-B409-495E2A7D64EF}" type="presParOf" srcId="{8C28EE16-30E8-CC4A-ACDE-E053779E449E}" destId="{81DC0C58-8EDF-9B42-B191-620E93CEC9B2}" srcOrd="1" destOrd="0" presId="urn:microsoft.com/office/officeart/2008/layout/LinedList"/>
    <dgm:cxn modelId="{E71D85A6-1DF5-B44F-9491-625AB02CED7F}" type="presParOf" srcId="{C18A8AB3-005A-574D-879C-F0E7B5FB1625}" destId="{785A7EB4-BE08-B34E-AA13-A8142076EC09}" srcOrd="6" destOrd="0" presId="urn:microsoft.com/office/officeart/2008/layout/LinedList"/>
    <dgm:cxn modelId="{9CCAD553-B5F0-3947-9B38-52EE9F6B1DE1}" type="presParOf" srcId="{C18A8AB3-005A-574D-879C-F0E7B5FB1625}" destId="{3D644A0A-D211-044E-8862-37AECD2B1960}" srcOrd="7" destOrd="0" presId="urn:microsoft.com/office/officeart/2008/layout/LinedList"/>
    <dgm:cxn modelId="{6A7A758D-0BD3-2847-A344-25F289818C5D}" type="presParOf" srcId="{3D644A0A-D211-044E-8862-37AECD2B1960}" destId="{585C076C-B4DC-D44D-870E-D23E07DD7949}" srcOrd="0" destOrd="0" presId="urn:microsoft.com/office/officeart/2008/layout/LinedList"/>
    <dgm:cxn modelId="{E6179703-2546-0345-A4A8-52C65DEC6CE1}" type="presParOf" srcId="{3D644A0A-D211-044E-8862-37AECD2B1960}" destId="{D2143551-91F7-9648-9DA0-8178F4770EFE}" srcOrd="1" destOrd="0" presId="urn:microsoft.com/office/officeart/2008/layout/LinedList"/>
    <dgm:cxn modelId="{12A2F191-7261-DA47-ABC8-BE9E87C6E8CA}" type="presParOf" srcId="{C18A8AB3-005A-574D-879C-F0E7B5FB1625}" destId="{AC8CBF5C-2D69-F241-AE6B-CA170C9DA5A3}" srcOrd="8" destOrd="0" presId="urn:microsoft.com/office/officeart/2008/layout/LinedList"/>
    <dgm:cxn modelId="{AB3128AA-85E0-3340-9B51-1C2D4130BD6C}" type="presParOf" srcId="{C18A8AB3-005A-574D-879C-F0E7B5FB1625}" destId="{A0119172-2DE3-7D4D-8BC6-68DE97208CEB}" srcOrd="9" destOrd="0" presId="urn:microsoft.com/office/officeart/2008/layout/LinedList"/>
    <dgm:cxn modelId="{1FCA513D-5E6C-1247-B6B2-260CC4ECAC81}" type="presParOf" srcId="{A0119172-2DE3-7D4D-8BC6-68DE97208CEB}" destId="{C3AE0ED1-0EEF-EC40-969D-221D186CBE01}" srcOrd="0" destOrd="0" presId="urn:microsoft.com/office/officeart/2008/layout/LinedList"/>
    <dgm:cxn modelId="{0C9CEB37-C295-0247-B345-85519630DD4F}" type="presParOf" srcId="{A0119172-2DE3-7D4D-8BC6-68DE97208CEB}" destId="{A608E396-652B-0C47-B4C5-7B2298C6F6AA}" srcOrd="1" destOrd="0" presId="urn:microsoft.com/office/officeart/2008/layout/LinedList"/>
    <dgm:cxn modelId="{26960E53-99E8-A641-82BF-F741725B566C}" type="presParOf" srcId="{C18A8AB3-005A-574D-879C-F0E7B5FB1625}" destId="{7A112427-0E91-174E-9151-1977C5EF7761}" srcOrd="10" destOrd="0" presId="urn:microsoft.com/office/officeart/2008/layout/LinedList"/>
    <dgm:cxn modelId="{39A81F10-0716-9748-AC29-38278DF9818B}" type="presParOf" srcId="{C18A8AB3-005A-574D-879C-F0E7B5FB1625}" destId="{31556B75-E2B2-3647-A5BA-9A0DC45484A5}" srcOrd="11" destOrd="0" presId="urn:microsoft.com/office/officeart/2008/layout/LinedList"/>
    <dgm:cxn modelId="{2C5CA3F0-1085-FC4A-86A0-41B2D1E9E998}" type="presParOf" srcId="{31556B75-E2B2-3647-A5BA-9A0DC45484A5}" destId="{DFF2A7A3-E0EF-384C-B7A9-42C358672F72}" srcOrd="0" destOrd="0" presId="urn:microsoft.com/office/officeart/2008/layout/LinedList"/>
    <dgm:cxn modelId="{31C746E9-1FAE-5E44-BB2A-136733E550B1}" type="presParOf" srcId="{31556B75-E2B2-3647-A5BA-9A0DC45484A5}" destId="{C361652F-4034-2C42-9272-0730CE84F9BF}" srcOrd="1" destOrd="0" presId="urn:microsoft.com/office/officeart/2008/layout/LinedList"/>
    <dgm:cxn modelId="{E941BA22-4C4F-EF49-8F30-1E4BA83A9B84}" type="presParOf" srcId="{C18A8AB3-005A-574D-879C-F0E7B5FB1625}" destId="{B38B3440-1714-4B4D-A677-86A230D40079}" srcOrd="12" destOrd="0" presId="urn:microsoft.com/office/officeart/2008/layout/LinedList"/>
    <dgm:cxn modelId="{C9D9514C-55C4-DB4B-8ECD-008112ECF5C6}" type="presParOf" srcId="{C18A8AB3-005A-574D-879C-F0E7B5FB1625}" destId="{7108068A-9678-AB46-975B-CD52E2D93BAD}" srcOrd="13" destOrd="0" presId="urn:microsoft.com/office/officeart/2008/layout/LinedList"/>
    <dgm:cxn modelId="{88B94E12-41EA-AF4A-A82B-D4A72B4DA1DA}" type="presParOf" srcId="{7108068A-9678-AB46-975B-CD52E2D93BAD}" destId="{0F893762-0AB2-E840-9AFB-BBC091B9164B}" srcOrd="0" destOrd="0" presId="urn:microsoft.com/office/officeart/2008/layout/LinedList"/>
    <dgm:cxn modelId="{4C92E6A5-04AE-2543-995C-618EA7A9CD16}" type="presParOf" srcId="{7108068A-9678-AB46-975B-CD52E2D93BAD}" destId="{7B11A1FC-C07B-3942-BA04-B761780E70EC}" srcOrd="1" destOrd="0" presId="urn:microsoft.com/office/officeart/2008/layout/LinedList"/>
    <dgm:cxn modelId="{9F9D618B-17C1-374E-A7B6-E65D229C322A}" type="presParOf" srcId="{C18A8AB3-005A-574D-879C-F0E7B5FB1625}" destId="{4F83F01A-A4C3-5448-AAFE-A978347A9B89}" srcOrd="14" destOrd="0" presId="urn:microsoft.com/office/officeart/2008/layout/LinedList"/>
    <dgm:cxn modelId="{4E071F81-190C-D241-995E-201B4C5A7B04}" type="presParOf" srcId="{C18A8AB3-005A-574D-879C-F0E7B5FB1625}" destId="{E4B28977-958E-BF4A-9B16-F174B5D08BCD}" srcOrd="15" destOrd="0" presId="urn:microsoft.com/office/officeart/2008/layout/LinedList"/>
    <dgm:cxn modelId="{F96C09B3-1264-AF4E-B34E-0B79168DAE7C}" type="presParOf" srcId="{E4B28977-958E-BF4A-9B16-F174B5D08BCD}" destId="{97203DDF-CE09-914F-9615-457A2C982FE3}" srcOrd="0" destOrd="0" presId="urn:microsoft.com/office/officeart/2008/layout/LinedList"/>
    <dgm:cxn modelId="{91E1EB9D-5478-D349-829F-F913F52D0512}" type="presParOf" srcId="{E4B28977-958E-BF4A-9B16-F174B5D08BCD}" destId="{667807DA-097D-D848-AC7A-F634E0BBCFA4}"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3069A-2686-2A43-8490-A24D3CA07E18}">
      <dsp:nvSpPr>
        <dsp:cNvPr id="0" name=""/>
        <dsp:cNvSpPr/>
      </dsp:nvSpPr>
      <dsp:spPr>
        <a:xfrm>
          <a:off x="0" y="0"/>
          <a:ext cx="5950969"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FBF5F90-5767-ED4F-8404-B73476B5916A}">
      <dsp:nvSpPr>
        <dsp:cNvPr id="0" name=""/>
        <dsp:cNvSpPr/>
      </dsp:nvSpPr>
      <dsp:spPr>
        <a:xfrm>
          <a:off x="0" y="0"/>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Why Ethics Matter in Data Science</a:t>
          </a:r>
        </a:p>
      </dsp:txBody>
      <dsp:txXfrm>
        <a:off x="0" y="0"/>
        <a:ext cx="5950969" cy="488573"/>
      </dsp:txXfrm>
    </dsp:sp>
    <dsp:sp modelId="{69AE83BB-453C-504F-B21E-AA08CD203595}">
      <dsp:nvSpPr>
        <dsp:cNvPr id="0" name=""/>
        <dsp:cNvSpPr/>
      </dsp:nvSpPr>
      <dsp:spPr>
        <a:xfrm>
          <a:off x="0" y="488573"/>
          <a:ext cx="5950969"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9CE3399-9A58-8F41-8001-B5AE92F98903}">
      <dsp:nvSpPr>
        <dsp:cNvPr id="0" name=""/>
        <dsp:cNvSpPr/>
      </dsp:nvSpPr>
      <dsp:spPr>
        <a:xfrm>
          <a:off x="0" y="488573"/>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Fairness &amp; Bias: The Hidden Pitfalls</a:t>
          </a:r>
        </a:p>
      </dsp:txBody>
      <dsp:txXfrm>
        <a:off x="0" y="488573"/>
        <a:ext cx="5950969" cy="488573"/>
      </dsp:txXfrm>
    </dsp:sp>
    <dsp:sp modelId="{305853DA-EE49-E64D-A8FC-DE590B0B1664}">
      <dsp:nvSpPr>
        <dsp:cNvPr id="0" name=""/>
        <dsp:cNvSpPr/>
      </dsp:nvSpPr>
      <dsp:spPr>
        <a:xfrm>
          <a:off x="0" y="977147"/>
          <a:ext cx="5950969"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204EC6A-6DE5-B544-91FE-811147390C8B}">
      <dsp:nvSpPr>
        <dsp:cNvPr id="0" name=""/>
        <dsp:cNvSpPr/>
      </dsp:nvSpPr>
      <dsp:spPr>
        <a:xfrm>
          <a:off x="0" y="977146"/>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Algorithmic Accountability &amp; Transparency</a:t>
          </a:r>
        </a:p>
      </dsp:txBody>
      <dsp:txXfrm>
        <a:off x="0" y="977146"/>
        <a:ext cx="5950969" cy="488573"/>
      </dsp:txXfrm>
    </dsp:sp>
    <dsp:sp modelId="{785A7EB4-BE08-B34E-AA13-A8142076EC09}">
      <dsp:nvSpPr>
        <dsp:cNvPr id="0" name=""/>
        <dsp:cNvSpPr/>
      </dsp:nvSpPr>
      <dsp:spPr>
        <a:xfrm>
          <a:off x="0" y="1465720"/>
          <a:ext cx="5950969" cy="0"/>
        </a:xfrm>
        <a:prstGeom prst="lin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585C076C-B4DC-D44D-870E-D23E07DD7949}">
      <dsp:nvSpPr>
        <dsp:cNvPr id="0" name=""/>
        <dsp:cNvSpPr/>
      </dsp:nvSpPr>
      <dsp:spPr>
        <a:xfrm>
          <a:off x="0" y="1465720"/>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Privacy Laws Shaping Data Use</a:t>
          </a:r>
        </a:p>
      </dsp:txBody>
      <dsp:txXfrm>
        <a:off x="0" y="1465720"/>
        <a:ext cx="5950969" cy="488573"/>
      </dsp:txXfrm>
    </dsp:sp>
    <dsp:sp modelId="{AC8CBF5C-2D69-F241-AE6B-CA170C9DA5A3}">
      <dsp:nvSpPr>
        <dsp:cNvPr id="0" name=""/>
        <dsp:cNvSpPr/>
      </dsp:nvSpPr>
      <dsp:spPr>
        <a:xfrm>
          <a:off x="0" y="1954294"/>
          <a:ext cx="5950969"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3AE0ED1-0EEF-EC40-969D-221D186CBE01}">
      <dsp:nvSpPr>
        <dsp:cNvPr id="0" name=""/>
        <dsp:cNvSpPr/>
      </dsp:nvSpPr>
      <dsp:spPr>
        <a:xfrm>
          <a:off x="0" y="1954293"/>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Responsible AI Principles: The Global Consensus</a:t>
          </a:r>
        </a:p>
      </dsp:txBody>
      <dsp:txXfrm>
        <a:off x="0" y="1954293"/>
        <a:ext cx="5950969" cy="488573"/>
      </dsp:txXfrm>
    </dsp:sp>
    <dsp:sp modelId="{7A112427-0E91-174E-9151-1977C5EF7761}">
      <dsp:nvSpPr>
        <dsp:cNvPr id="0" name=""/>
        <dsp:cNvSpPr/>
      </dsp:nvSpPr>
      <dsp:spPr>
        <a:xfrm>
          <a:off x="0" y="2442867"/>
          <a:ext cx="5950969"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FF2A7A3-E0EF-384C-B7A9-42C358672F72}">
      <dsp:nvSpPr>
        <dsp:cNvPr id="0" name=""/>
        <dsp:cNvSpPr/>
      </dsp:nvSpPr>
      <dsp:spPr>
        <a:xfrm>
          <a:off x="0" y="2442867"/>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Real-World Ethical Challenges in AI</a:t>
          </a:r>
        </a:p>
      </dsp:txBody>
      <dsp:txXfrm>
        <a:off x="0" y="2442867"/>
        <a:ext cx="5950969" cy="488573"/>
      </dsp:txXfrm>
    </dsp:sp>
    <dsp:sp modelId="{B38B3440-1714-4B4D-A677-86A230D40079}">
      <dsp:nvSpPr>
        <dsp:cNvPr id="0" name=""/>
        <dsp:cNvSpPr/>
      </dsp:nvSpPr>
      <dsp:spPr>
        <a:xfrm>
          <a:off x="0" y="2931440"/>
          <a:ext cx="5950969"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F893762-0AB2-E840-9AFB-BBC091B9164B}">
      <dsp:nvSpPr>
        <dsp:cNvPr id="0" name=""/>
        <dsp:cNvSpPr/>
      </dsp:nvSpPr>
      <dsp:spPr>
        <a:xfrm>
          <a:off x="0" y="2931441"/>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a:t>Tools &amp; Strategies for Ethical Data Science</a:t>
          </a:r>
        </a:p>
      </dsp:txBody>
      <dsp:txXfrm>
        <a:off x="0" y="2931441"/>
        <a:ext cx="5950969" cy="488573"/>
      </dsp:txXfrm>
    </dsp:sp>
    <dsp:sp modelId="{4F83F01A-A4C3-5448-AAFE-A978347A9B89}">
      <dsp:nvSpPr>
        <dsp:cNvPr id="0" name=""/>
        <dsp:cNvSpPr/>
      </dsp:nvSpPr>
      <dsp:spPr>
        <a:xfrm>
          <a:off x="0" y="3420014"/>
          <a:ext cx="5950969"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7203DDF-CE09-914F-9615-457A2C982FE3}">
      <dsp:nvSpPr>
        <dsp:cNvPr id="0" name=""/>
        <dsp:cNvSpPr/>
      </dsp:nvSpPr>
      <dsp:spPr>
        <a:xfrm>
          <a:off x="0" y="3420014"/>
          <a:ext cx="5950969" cy="48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Conclusion: Building Trustworthy AI for a Fairer Future</a:t>
          </a:r>
        </a:p>
      </dsp:txBody>
      <dsp:txXfrm>
        <a:off x="0" y="3420014"/>
        <a:ext cx="5950969" cy="48857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40E6F0-2005-CA78-1104-70D9C275191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B344C87-98FC-A5D0-5945-C0759696EB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BB9961-076A-9A4D-B0CF-CFFD348921F4}" type="datetimeFigureOut">
              <a:rPr lang="en-US" smtClean="0"/>
              <a:t>9/28/25</a:t>
            </a:fld>
            <a:endParaRPr lang="en-US"/>
          </a:p>
        </p:txBody>
      </p:sp>
      <p:sp>
        <p:nvSpPr>
          <p:cNvPr id="4" name="Footer Placeholder 3">
            <a:extLst>
              <a:ext uri="{FF2B5EF4-FFF2-40B4-BE49-F238E27FC236}">
                <a16:creationId xmlns:a16="http://schemas.microsoft.com/office/drawing/2014/main" id="{C6930EEF-23CB-52CD-E298-5D86CF8AA9E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35CE1EC-77E2-D915-4D98-3DCB404A92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0330E8-0478-594E-B575-55CDD43871B9}" type="slidenum">
              <a:rPr lang="en-US" smtClean="0"/>
              <a:t>‹#›</a:t>
            </a:fld>
            <a:endParaRPr lang="en-US"/>
          </a:p>
        </p:txBody>
      </p:sp>
    </p:spTree>
    <p:extLst>
      <p:ext uri="{BB962C8B-B14F-4D97-AF65-F5344CB8AC3E}">
        <p14:creationId xmlns:p14="http://schemas.microsoft.com/office/powerpoint/2010/main" val="14973454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hf hdr="0"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7b10026824_0_8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5" name="Google Shape;155;g27b10026824_0_8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 name="Slide Number Placeholder 1">
            <a:extLst>
              <a:ext uri="{FF2B5EF4-FFF2-40B4-BE49-F238E27FC236}">
                <a16:creationId xmlns:a16="http://schemas.microsoft.com/office/drawing/2014/main" id="{82A22DD0-EDCF-0E3E-7AAB-CB3145E282C5}"/>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0411-24B2-D31C-DB34-D015A5AB53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8CB24C-7DF3-63D3-DCBE-D12953A742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AC68B9-4DA7-250D-C6AD-34B5A460DAC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3BBD6A8-98E6-27B8-E231-50CDC8F85B34}"/>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2CA5EA15-F27D-304B-63D3-7B639274C3F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93219963"/>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05BEA-D9E8-73BB-B4BB-B656C208F4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77DD5B-5AC8-A251-9B08-3D35C91D60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7D08F-59F8-FB99-124E-9278BD2F39A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9C5892E-84CD-41F2-5936-45735C8EC7B2}"/>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C4354E04-9591-93A9-86F1-B3ABEAE86E7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18498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6F767-14D2-A2E4-5DD0-F095E43667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557B9F-F4C9-9B14-9C30-F943E26406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0BD8BD-9EE1-27DF-53F0-7953987BE97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92408EF-A6AC-4A0E-FC81-1ECC2951661B}"/>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FAE35F3F-A69A-124D-B551-AD55BC7679B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10150106"/>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6A76C-A7A3-0BFB-1179-E9B432DF52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27E6F-0CE8-5957-58A9-B2E9BF96AC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0FD79E-0602-D526-7EF7-BC997F032935}"/>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C5FDCFA-51BB-18FB-73A2-A503CCB36BE7}"/>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E80642D6-AAC8-FABD-AEAF-106249D4D25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35938933"/>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B6B69-ECAF-B849-8ACC-4B0064137B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4A6059-9B91-7567-C93E-E46E900417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BF75D0-32F3-70D7-99FD-C9A221C36F3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0F086645-5A5F-6A0A-6329-FD7BF2740573}"/>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2AA9E66C-8182-442F-44E0-2B1E64A9B98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09504625"/>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C599E-9C20-FBD2-7BCF-B22C50EBF0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520A21-0D90-8B2B-4250-59AF5B145D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FA3F7F-B024-5AEE-CC0D-64A9785E81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C6A719-8B0D-AD61-BFA4-BA5941DD81D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6804CEBE-276E-BE6C-466D-69835319C701}"/>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4F6750EC-4886-5134-7C0C-9EFC5A5E098B}"/>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4613098"/>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286FA-9BD1-BF4C-3C9D-FCAF2A878D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E95117-2E1E-E120-9AD6-0878E9396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41BC8B-1875-CF3D-3895-6BEA684B31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A27BF9-E840-2415-1E9C-895AA4E00E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C941C6-2E23-A194-975E-70DE7E52FA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4EFC4D-BBE3-768B-FAEB-0A1AE2E7AA72}"/>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134FED6D-EB98-CFD4-442B-00FD93D72C77}"/>
              </a:ext>
            </a:extLst>
          </p:cNvPr>
          <p:cNvSpPr>
            <a:spLocks noGrp="1"/>
          </p:cNvSpPr>
          <p:nvPr>
            <p:ph type="ftr" sz="quarter" idx="11"/>
          </p:nvPr>
        </p:nvSpPr>
        <p:spPr/>
        <p:txBody>
          <a:bodyPr/>
          <a:lstStyle/>
          <a:p>
            <a:r>
              <a:rPr lang="en-US"/>
              <a:t>Sharjeel Tariq</a:t>
            </a:r>
          </a:p>
        </p:txBody>
      </p:sp>
      <p:sp>
        <p:nvSpPr>
          <p:cNvPr id="9" name="Slide Number Placeholder 8">
            <a:extLst>
              <a:ext uri="{FF2B5EF4-FFF2-40B4-BE49-F238E27FC236}">
                <a16:creationId xmlns:a16="http://schemas.microsoft.com/office/drawing/2014/main" id="{143ECBCA-5D24-C142-950A-A51CAD9D6CA6}"/>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57175299"/>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02025-35D8-8884-8FCA-24BCA8E466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41680E-E726-4570-5DD1-5BD2D067E194}"/>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53B487BD-7FD9-BC08-B9D6-EAA1813CDB21}"/>
              </a:ext>
            </a:extLst>
          </p:cNvPr>
          <p:cNvSpPr>
            <a:spLocks noGrp="1"/>
          </p:cNvSpPr>
          <p:nvPr>
            <p:ph type="ftr" sz="quarter" idx="11"/>
          </p:nvPr>
        </p:nvSpPr>
        <p:spPr/>
        <p:txBody>
          <a:bodyPr/>
          <a:lstStyle/>
          <a:p>
            <a:r>
              <a:rPr lang="en-US"/>
              <a:t>Sharjeel Tariq</a:t>
            </a:r>
          </a:p>
        </p:txBody>
      </p:sp>
      <p:sp>
        <p:nvSpPr>
          <p:cNvPr id="5" name="Slide Number Placeholder 4">
            <a:extLst>
              <a:ext uri="{FF2B5EF4-FFF2-40B4-BE49-F238E27FC236}">
                <a16:creationId xmlns:a16="http://schemas.microsoft.com/office/drawing/2014/main" id="{B5125019-BF0B-6755-6190-88FC6648851A}"/>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41490833"/>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8EDF35-5BFC-AEA1-0EB4-D1D7226DB88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8041F948-BA22-83AB-C1FC-0C19F22DA7FD}"/>
              </a:ext>
            </a:extLst>
          </p:cNvPr>
          <p:cNvSpPr>
            <a:spLocks noGrp="1"/>
          </p:cNvSpPr>
          <p:nvPr>
            <p:ph type="ftr" sz="quarter" idx="11"/>
          </p:nvPr>
        </p:nvSpPr>
        <p:spPr/>
        <p:txBody>
          <a:bodyPr/>
          <a:lstStyle/>
          <a:p>
            <a:r>
              <a:rPr lang="en-US"/>
              <a:t>Sharjeel Tariq</a:t>
            </a:r>
          </a:p>
        </p:txBody>
      </p:sp>
      <p:sp>
        <p:nvSpPr>
          <p:cNvPr id="4" name="Slide Number Placeholder 3">
            <a:extLst>
              <a:ext uri="{FF2B5EF4-FFF2-40B4-BE49-F238E27FC236}">
                <a16:creationId xmlns:a16="http://schemas.microsoft.com/office/drawing/2014/main" id="{1AA6B2F2-5FFA-F1BA-FE88-E85CAD64E116}"/>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212161745"/>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21439-9D5F-6DB8-C0BE-D570A7029E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4BED39-853A-C092-8C4F-EB961413CA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F248F1-2074-E952-0780-7FC26CEF22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3F716-31D4-9801-ADEE-9DD81018477A}"/>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847D8B2-1B62-491D-1A25-51CB3C63559E}"/>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E6805AB0-826B-CCFA-A001-0594FDF6A4C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68292211"/>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E4808-B97C-C224-3F7B-7DA0BCAF22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BE0430-C542-1DDF-300D-BE46D767C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5DACCA-41EB-FCD0-7569-112EFAB07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C9517-0F8D-E5E6-90CC-B609DF2AB0C3}"/>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7738E8F-9369-FF4D-CABD-D8D49610977B}"/>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A3A1F335-4E80-C4D6-0AEA-3706FDEC238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98640200"/>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76FF9B-7CF7-DBE3-AE1F-E89BEB6189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D2435F-17F9-C55D-623D-3846169A22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F6CDC-381E-6445-C4E3-59B4A876BC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a:extLst>
              <a:ext uri="{FF2B5EF4-FFF2-40B4-BE49-F238E27FC236}">
                <a16:creationId xmlns:a16="http://schemas.microsoft.com/office/drawing/2014/main" id="{BB6F81FF-6346-7F2B-AB3D-CB5179551B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Sharjeel Tariq</a:t>
            </a:r>
          </a:p>
        </p:txBody>
      </p:sp>
      <p:sp>
        <p:nvSpPr>
          <p:cNvPr id="6" name="Slide Number Placeholder 5">
            <a:extLst>
              <a:ext uri="{FF2B5EF4-FFF2-40B4-BE49-F238E27FC236}">
                <a16:creationId xmlns:a16="http://schemas.microsoft.com/office/drawing/2014/main" id="{D9DE51D2-61F0-00DB-BE89-8754324CD3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31044219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slow">
    <p:randomBar dir="vert"/>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sv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Shape 156"/>
        <p:cNvGrpSpPr/>
        <p:nvPr/>
      </p:nvGrpSpPr>
      <p:grpSpPr>
        <a:xfrm>
          <a:off x="0" y="0"/>
          <a:ext cx="0" cy="0"/>
          <a:chOff x="0" y="0"/>
          <a:chExt cx="0" cy="0"/>
        </a:xfrm>
      </p:grpSpPr>
      <p:grpSp>
        <p:nvGrpSpPr>
          <p:cNvPr id="181" name="Group 180">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82"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txBody>
            <a:bodyPr/>
            <a:lstStyle/>
            <a:p>
              <a:endParaRPr lang="en-US"/>
            </a:p>
          </p:txBody>
        </p:sp>
        <p:sp>
          <p:nvSpPr>
            <p:cNvPr id="183" name="Oval 182">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txBody>
            <a:bodyPr/>
            <a:lstStyle/>
            <a:p>
              <a:endParaRPr lang="en-US"/>
            </a:p>
          </p:txBody>
        </p:sp>
        <p:sp>
          <p:nvSpPr>
            <p:cNvPr id="184"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txBody>
            <a:bodyPr/>
            <a:lstStyle/>
            <a:p>
              <a:endParaRPr lang="en-US"/>
            </a:p>
          </p:txBody>
        </p:sp>
      </p:grpSp>
      <p:sp>
        <p:nvSpPr>
          <p:cNvPr id="186" name="Rectangle 185">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 name="Google Shape;157;g27b10026824_0_816"/>
          <p:cNvSpPr txBox="1">
            <a:spLocks noGrp="1"/>
          </p:cNvSpPr>
          <p:nvPr>
            <p:ph type="ctrTitle"/>
          </p:nvPr>
        </p:nvSpPr>
        <p:spPr>
          <a:xfrm>
            <a:off x="613922" y="2738406"/>
            <a:ext cx="10444222" cy="1381188"/>
          </a:xfrm>
          <a:prstGeom prst="rect">
            <a:avLst/>
          </a:prstGeom>
        </p:spPr>
        <p:txBody>
          <a:bodyPr spcFirstLastPara="1" lIns="121900" tIns="60925" rIns="121900" bIns="60925" anchor="ctr" anchorCtr="0">
            <a:normAutofit/>
          </a:bodyPr>
          <a:lstStyle/>
          <a:p>
            <a:pPr lvl="0">
              <a:spcBef>
                <a:spcPts val="0"/>
              </a:spcBef>
              <a:buSzPts val="1900"/>
            </a:pPr>
            <a:r>
              <a:rPr lang="en-US" sz="4000" dirty="0">
                <a:solidFill>
                  <a:schemeClr val="bg2"/>
                </a:solidFill>
              </a:rPr>
              <a:t>Ethical Issues in Data Usage; Responsible AI Principles</a:t>
            </a:r>
          </a:p>
        </p:txBody>
      </p:sp>
      <p:sp>
        <p:nvSpPr>
          <p:cNvPr id="159" name="Google Shape;159;g27b10026824_0_816"/>
          <p:cNvSpPr txBox="1">
            <a:spLocks noGrp="1"/>
          </p:cNvSpPr>
          <p:nvPr>
            <p:ph type="sldNum" sz="quarter" idx="12"/>
          </p:nvPr>
        </p:nvSpPr>
        <p:spPr>
          <a:xfrm>
            <a:off x="8610600" y="6356350"/>
            <a:ext cx="2743200" cy="365125"/>
          </a:xfrm>
          <a:prstGeom prst="rect">
            <a:avLst/>
          </a:prstGeom>
        </p:spPr>
        <p:txBody>
          <a:bodyPr spcFirstLastPara="1" lIns="121900" tIns="60925" rIns="121900" bIns="60925" anchorCtr="0">
            <a:normAutofit/>
          </a:bodyPr>
          <a:lstStyle/>
          <a:p>
            <a:pPr marL="0" lvl="0" indent="0" rtl="0">
              <a:lnSpc>
                <a:spcPct val="90000"/>
              </a:lnSpc>
              <a:spcBef>
                <a:spcPts val="0"/>
              </a:spcBef>
              <a:spcAft>
                <a:spcPts val="600"/>
              </a:spcAft>
              <a:buSzPts val="2400"/>
              <a:buNone/>
            </a:pPr>
            <a:fld id="{00000000-1234-1234-1234-123412341234}" type="slidenum">
              <a:rPr lang="en-US">
                <a:solidFill>
                  <a:schemeClr val="tx1"/>
                </a:solidFill>
              </a:rPr>
              <a:pPr marL="0" lvl="0" indent="0" rtl="0">
                <a:lnSpc>
                  <a:spcPct val="90000"/>
                </a:lnSpc>
                <a:spcBef>
                  <a:spcPts val="0"/>
                </a:spcBef>
                <a:spcAft>
                  <a:spcPts val="600"/>
                </a:spcAft>
                <a:buSzPts val="2400"/>
                <a:buNone/>
              </a:pPr>
              <a:t>1</a:t>
            </a:fld>
            <a:endParaRPr lang="en-US">
              <a:solidFill>
                <a:schemeClr val="tx1"/>
              </a:solidFill>
            </a:endParaRPr>
          </a:p>
        </p:txBody>
      </p:sp>
    </p:spTree>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157"/>
                                        </p:tgtEl>
                                        <p:attrNameLst>
                                          <p:attrName>style.visibility</p:attrName>
                                        </p:attrNameLst>
                                      </p:cBhvr>
                                      <p:to>
                                        <p:strVal val="visible"/>
                                      </p:to>
                                    </p:set>
                                    <p:animEffect transition="in" filter="fade">
                                      <p:cBhvr>
                                        <p:cTn id="7" dur="4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3E64C5-6DA1-3676-6713-1FC71EB05D94}"/>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C1DF7E6-D5CE-993D-5FB6-1F254EAA65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B8E90F-845F-6BF3-1087-78EEB656CACC}"/>
              </a:ext>
            </a:extLst>
          </p:cNvPr>
          <p:cNvSpPr>
            <a:spLocks noGrp="1"/>
          </p:cNvSpPr>
          <p:nvPr>
            <p:ph type="title"/>
          </p:nvPr>
        </p:nvSpPr>
        <p:spPr>
          <a:xfrm>
            <a:off x="645065" y="1463040"/>
            <a:ext cx="3796306" cy="2690949"/>
          </a:xfrm>
        </p:spPr>
        <p:txBody>
          <a:bodyPr anchor="t">
            <a:normAutofit/>
          </a:bodyPr>
          <a:lstStyle/>
          <a:p>
            <a:r>
              <a:rPr lang="en-US" sz="4000" dirty="0"/>
              <a:t>Responsible AI Principles: The Global Consensus</a:t>
            </a:r>
          </a:p>
        </p:txBody>
      </p:sp>
      <p:grpSp>
        <p:nvGrpSpPr>
          <p:cNvPr id="19" name="Group 18">
            <a:extLst>
              <a:ext uri="{FF2B5EF4-FFF2-40B4-BE49-F238E27FC236}">
                <a16:creationId xmlns:a16="http://schemas.microsoft.com/office/drawing/2014/main" id="{6316FD1B-4D4E-56E5-7A69-9870102D90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49119973-1EDC-FF7E-F8DC-432C08294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4A15BDB1-6E37-2D15-5967-28118FB02BF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5563D999-6B29-4B45-D573-240EBE711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97DBDD1-14DC-6E7C-4BB0-385F6000B7EF}"/>
              </a:ext>
            </a:extLst>
          </p:cNvPr>
          <p:cNvSpPr>
            <a:spLocks noGrp="1"/>
          </p:cNvSpPr>
          <p:nvPr>
            <p:ph idx="1"/>
          </p:nvPr>
        </p:nvSpPr>
        <p:spPr>
          <a:xfrm>
            <a:off x="5656218" y="587829"/>
            <a:ext cx="5542387" cy="5175657"/>
          </a:xfrm>
        </p:spPr>
        <p:txBody>
          <a:bodyPr anchor="t">
            <a:noAutofit/>
          </a:bodyPr>
          <a:lstStyle/>
          <a:p>
            <a:pPr marL="0" indent="0">
              <a:buNone/>
            </a:pPr>
            <a:r>
              <a:rPr lang="en-US" sz="1800" b="1" dirty="0"/>
              <a:t>Fairness</a:t>
            </a:r>
          </a:p>
          <a:p>
            <a:r>
              <a:rPr lang="en-US" sz="1800" dirty="0"/>
              <a:t>AI systems should treat all individuals and groups equitably, avoiding discrimination and ensuring equal access to benefits and opportunities regardless of protected characteristics.</a:t>
            </a:r>
          </a:p>
          <a:p>
            <a:pPr marL="0" indent="0">
              <a:buNone/>
            </a:pPr>
            <a:r>
              <a:rPr lang="en-US" sz="1800" b="1" dirty="0"/>
              <a:t>Transparency</a:t>
            </a:r>
          </a:p>
          <a:p>
            <a:r>
              <a:rPr lang="en-US" sz="1800" dirty="0"/>
              <a:t>AI decision-making processes should be understandable and auditable, with clear explanations available for how and why decisions are made.</a:t>
            </a:r>
          </a:p>
          <a:p>
            <a:pPr marL="0" indent="0">
              <a:buNone/>
            </a:pPr>
            <a:r>
              <a:rPr lang="en-US" sz="1800" b="1" dirty="0"/>
              <a:t>Accountability</a:t>
            </a:r>
          </a:p>
          <a:p>
            <a:r>
              <a:rPr lang="en-US" sz="1800" dirty="0"/>
              <a:t>Clear lines of responsibility must exist for AI system outcomes, with mechanisms for addressing errors, bias, and harmful consequences.</a:t>
            </a:r>
          </a:p>
          <a:p>
            <a:endParaRPr lang="en-US" sz="1800" dirty="0"/>
          </a:p>
        </p:txBody>
      </p:sp>
      <p:sp>
        <p:nvSpPr>
          <p:cNvPr id="4" name="Slide Number Placeholder 3">
            <a:extLst>
              <a:ext uri="{FF2B5EF4-FFF2-40B4-BE49-F238E27FC236}">
                <a16:creationId xmlns:a16="http://schemas.microsoft.com/office/drawing/2014/main" id="{C4B91211-F22A-CE6C-57DE-A0D0B23B1ADA}"/>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419966458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061554-2D30-CCC4-A26E-45B06EBE2568}"/>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EA60240-1A7B-4B27-3A7E-E37F5498A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04CEC3-20D9-9ADB-A46E-0349A3BB0DB3}"/>
              </a:ext>
            </a:extLst>
          </p:cNvPr>
          <p:cNvSpPr>
            <a:spLocks noGrp="1"/>
          </p:cNvSpPr>
          <p:nvPr>
            <p:ph type="title"/>
          </p:nvPr>
        </p:nvSpPr>
        <p:spPr>
          <a:xfrm>
            <a:off x="645065" y="1463040"/>
            <a:ext cx="3796306" cy="2690949"/>
          </a:xfrm>
        </p:spPr>
        <p:txBody>
          <a:bodyPr anchor="t">
            <a:normAutofit/>
          </a:bodyPr>
          <a:lstStyle/>
          <a:p>
            <a:r>
              <a:rPr lang="en-US" sz="4000" dirty="0"/>
              <a:t>Responsible AI Principles: The Global Consensus</a:t>
            </a:r>
          </a:p>
        </p:txBody>
      </p:sp>
      <p:grpSp>
        <p:nvGrpSpPr>
          <p:cNvPr id="19" name="Group 18">
            <a:extLst>
              <a:ext uri="{FF2B5EF4-FFF2-40B4-BE49-F238E27FC236}">
                <a16:creationId xmlns:a16="http://schemas.microsoft.com/office/drawing/2014/main" id="{FCFDB43C-CC2A-4D48-F5AA-A6C56F4F19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B9BDC779-D274-957D-B7A8-6AA8B1BA3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E68F1992-C01C-4710-8548-94503EFBD2D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4454F030-8B18-9FB2-CB30-751CEF04B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B659C1-F54F-5F0D-5EF6-04A1F3EEF46E}"/>
              </a:ext>
            </a:extLst>
          </p:cNvPr>
          <p:cNvSpPr>
            <a:spLocks noGrp="1"/>
          </p:cNvSpPr>
          <p:nvPr>
            <p:ph idx="1"/>
          </p:nvPr>
        </p:nvSpPr>
        <p:spPr>
          <a:xfrm>
            <a:off x="5656218" y="587829"/>
            <a:ext cx="5542387" cy="5175657"/>
          </a:xfrm>
        </p:spPr>
        <p:txBody>
          <a:bodyPr anchor="t">
            <a:noAutofit/>
          </a:bodyPr>
          <a:lstStyle/>
          <a:p>
            <a:pPr marL="0" indent="0">
              <a:buNone/>
            </a:pPr>
            <a:r>
              <a:rPr lang="en-US" sz="1800" b="1" dirty="0"/>
              <a:t>Privacy</a:t>
            </a:r>
          </a:p>
          <a:p>
            <a:r>
              <a:rPr lang="en-US" sz="1800" dirty="0"/>
              <a:t>Personal data must be protected throughout the AI lifecycle, with individuals maintaining control over their information and its use.</a:t>
            </a:r>
          </a:p>
          <a:p>
            <a:pPr marL="0" indent="0">
              <a:buNone/>
            </a:pPr>
            <a:r>
              <a:rPr lang="en-US" sz="1800" b="1" dirty="0"/>
              <a:t>Security</a:t>
            </a:r>
          </a:p>
          <a:p>
            <a:r>
              <a:rPr lang="en-US" sz="1800" dirty="0"/>
              <a:t>AI systems must be robust against attacks, manipulation, and unintended failures that could cause harm to individuals or society.</a:t>
            </a:r>
          </a:p>
          <a:p>
            <a:endParaRPr lang="en-US" sz="1800" dirty="0"/>
          </a:p>
        </p:txBody>
      </p:sp>
      <p:sp>
        <p:nvSpPr>
          <p:cNvPr id="4" name="Slide Number Placeholder 3">
            <a:extLst>
              <a:ext uri="{FF2B5EF4-FFF2-40B4-BE49-F238E27FC236}">
                <a16:creationId xmlns:a16="http://schemas.microsoft.com/office/drawing/2014/main" id="{B45744C2-576E-CCBA-022F-09034F314A5A}"/>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350370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2123C0-68FB-FA8A-8FED-D4404C9EF40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604EEBC-DAF2-5646-5C3A-28D3720AA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696174-1F98-9253-D208-4F087B12228C}"/>
              </a:ext>
            </a:extLst>
          </p:cNvPr>
          <p:cNvSpPr>
            <a:spLocks noGrp="1"/>
          </p:cNvSpPr>
          <p:nvPr>
            <p:ph type="title"/>
          </p:nvPr>
        </p:nvSpPr>
        <p:spPr>
          <a:xfrm>
            <a:off x="645065" y="1463040"/>
            <a:ext cx="3796306" cy="2690949"/>
          </a:xfrm>
        </p:spPr>
        <p:txBody>
          <a:bodyPr anchor="t">
            <a:normAutofit/>
          </a:bodyPr>
          <a:lstStyle/>
          <a:p>
            <a:r>
              <a:rPr lang="en-US" sz="4000" dirty="0"/>
              <a:t>Real-World Ethical Challenges in AI</a:t>
            </a:r>
          </a:p>
        </p:txBody>
      </p:sp>
      <p:grpSp>
        <p:nvGrpSpPr>
          <p:cNvPr id="19" name="Group 18">
            <a:extLst>
              <a:ext uri="{FF2B5EF4-FFF2-40B4-BE49-F238E27FC236}">
                <a16:creationId xmlns:a16="http://schemas.microsoft.com/office/drawing/2014/main" id="{1A8061C7-9F51-BBFF-3D9D-8F5293ABAE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60C78932-4632-2AA3-7DDC-D1EFE917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AFC9FE6-F05D-6F10-08A5-40650F1841F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4153AB4-B9DF-6E22-B3F0-C495F2810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C207880-4FA8-1908-3450-BD8AB5EE1AE3}"/>
              </a:ext>
            </a:extLst>
          </p:cNvPr>
          <p:cNvSpPr>
            <a:spLocks noGrp="1"/>
          </p:cNvSpPr>
          <p:nvPr>
            <p:ph idx="1"/>
          </p:nvPr>
        </p:nvSpPr>
        <p:spPr>
          <a:xfrm>
            <a:off x="5656218" y="587829"/>
            <a:ext cx="5542387" cy="5175657"/>
          </a:xfrm>
        </p:spPr>
        <p:txBody>
          <a:bodyPr anchor="t">
            <a:noAutofit/>
          </a:bodyPr>
          <a:lstStyle/>
          <a:p>
            <a:pPr marL="0" indent="0">
              <a:buNone/>
            </a:pPr>
            <a:r>
              <a:rPr lang="en-US" sz="1800" b="1" dirty="0"/>
              <a:t>Autonomous Decision-Making: Human in the Loop?</a:t>
            </a:r>
          </a:p>
          <a:p>
            <a:r>
              <a:rPr lang="en-US" sz="1800" dirty="0"/>
              <a:t>Should AI systems be allowed to make critical decisions without human intervention? In healthcare, AI can diagnose diseases faster than doctors, but errors can be life-threatening. In autonomous vehicles, split-second decisions about accident scenarios raise questions about who bears moral responsibility. The challenge lies in determining when human oversight is necessary and how to balance efficiency with accountability.</a:t>
            </a:r>
          </a:p>
          <a:p>
            <a:r>
              <a:rPr lang="en-US" sz="1800" dirty="0"/>
              <a:t>Consider emergency response systems that can allocate ambulances based on AI predictions of need. While this could save lives through optimization, it might also systematically under-serve certain neighborhoods if the training data reflects historical biases in emergency services.</a:t>
            </a:r>
          </a:p>
        </p:txBody>
      </p:sp>
      <p:sp>
        <p:nvSpPr>
          <p:cNvPr id="4" name="Slide Number Placeholder 3">
            <a:extLst>
              <a:ext uri="{FF2B5EF4-FFF2-40B4-BE49-F238E27FC236}">
                <a16:creationId xmlns:a16="http://schemas.microsoft.com/office/drawing/2014/main" id="{04C92717-B801-D7BA-3FBE-D7C639628E8F}"/>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409551624"/>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BAFD83-FD89-044E-51AC-968DCB37D6EF}"/>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50787F7-784A-BC2F-8753-FFB7447661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5C0600-FEB2-BADF-2E4C-8779A05F9DE9}"/>
              </a:ext>
            </a:extLst>
          </p:cNvPr>
          <p:cNvSpPr>
            <a:spLocks noGrp="1"/>
          </p:cNvSpPr>
          <p:nvPr>
            <p:ph type="title"/>
          </p:nvPr>
        </p:nvSpPr>
        <p:spPr>
          <a:xfrm>
            <a:off x="645065" y="1463040"/>
            <a:ext cx="3796306" cy="2690949"/>
          </a:xfrm>
        </p:spPr>
        <p:txBody>
          <a:bodyPr anchor="t">
            <a:normAutofit/>
          </a:bodyPr>
          <a:lstStyle/>
          <a:p>
            <a:r>
              <a:rPr lang="en-US" sz="4000" dirty="0"/>
              <a:t>Real-World Ethical Challenges in AI</a:t>
            </a:r>
          </a:p>
        </p:txBody>
      </p:sp>
      <p:grpSp>
        <p:nvGrpSpPr>
          <p:cNvPr id="19" name="Group 18">
            <a:extLst>
              <a:ext uri="{FF2B5EF4-FFF2-40B4-BE49-F238E27FC236}">
                <a16:creationId xmlns:a16="http://schemas.microsoft.com/office/drawing/2014/main" id="{339AD732-8673-9720-29E3-C059140748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835C2C8A-D1A3-27DD-019E-BA1A29387D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B9372BF-A017-1F0B-A07C-2E586EDE656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849D09BB-EC0D-A9D9-914F-F24A2D7BC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30204C-7C75-8045-429A-5E667FB7D01D}"/>
              </a:ext>
            </a:extLst>
          </p:cNvPr>
          <p:cNvSpPr>
            <a:spLocks noGrp="1"/>
          </p:cNvSpPr>
          <p:nvPr>
            <p:ph idx="1"/>
          </p:nvPr>
        </p:nvSpPr>
        <p:spPr>
          <a:xfrm>
            <a:off x="5656218" y="587829"/>
            <a:ext cx="5542387" cy="5175657"/>
          </a:xfrm>
        </p:spPr>
        <p:txBody>
          <a:bodyPr anchor="t">
            <a:noAutofit/>
          </a:bodyPr>
          <a:lstStyle/>
          <a:p>
            <a:pPr marL="0" indent="0">
              <a:buNone/>
            </a:pPr>
            <a:r>
              <a:rPr lang="en-US" sz="1800" b="1" dirty="0"/>
              <a:t>Data Privacy vs. AI Performance</a:t>
            </a:r>
          </a:p>
          <a:p>
            <a:r>
              <a:rPr lang="en-US" sz="1800" dirty="0"/>
              <a:t>There's often a fundamental tension between protecting individual privacy and building effective AI systems that require large amounts of personal data. COVID-19 contact tracing apps exemplified this dilemma—more data sharing could improve public health outcomes, but at the cost of personal privacy.</a:t>
            </a:r>
          </a:p>
          <a:p>
            <a:r>
              <a:rPr lang="en-US" sz="1800" dirty="0"/>
              <a:t>In recommendation systems, more personal data generally leads to better recommendations, but also raises concerns about surveillance and manipulation. Data scientists must navigate this trade-off while considering differential privacy, federated learning, and other privacy-preserving techniques that may reduce model performance.</a:t>
            </a:r>
          </a:p>
        </p:txBody>
      </p:sp>
      <p:sp>
        <p:nvSpPr>
          <p:cNvPr id="4" name="Slide Number Placeholder 3">
            <a:extLst>
              <a:ext uri="{FF2B5EF4-FFF2-40B4-BE49-F238E27FC236}">
                <a16:creationId xmlns:a16="http://schemas.microsoft.com/office/drawing/2014/main" id="{91716971-E81B-81C1-A605-A0A115184523}"/>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105831161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2F001C-32B3-8326-E204-E145F116EEF9}"/>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A20A70A-8710-9C0B-AB85-B5360FFC0E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386BF9-1E15-C29B-34CA-90E4FA88C4A7}"/>
              </a:ext>
            </a:extLst>
          </p:cNvPr>
          <p:cNvSpPr>
            <a:spLocks noGrp="1"/>
          </p:cNvSpPr>
          <p:nvPr>
            <p:ph type="title"/>
          </p:nvPr>
        </p:nvSpPr>
        <p:spPr>
          <a:xfrm>
            <a:off x="645065" y="1463040"/>
            <a:ext cx="3796306" cy="2690949"/>
          </a:xfrm>
        </p:spPr>
        <p:txBody>
          <a:bodyPr anchor="t">
            <a:normAutofit/>
          </a:bodyPr>
          <a:lstStyle/>
          <a:p>
            <a:r>
              <a:rPr lang="en-US" sz="4000" dirty="0"/>
              <a:t>Real-World Ethical Challenges in AI</a:t>
            </a:r>
          </a:p>
        </p:txBody>
      </p:sp>
      <p:grpSp>
        <p:nvGrpSpPr>
          <p:cNvPr id="19" name="Group 18">
            <a:extLst>
              <a:ext uri="{FF2B5EF4-FFF2-40B4-BE49-F238E27FC236}">
                <a16:creationId xmlns:a16="http://schemas.microsoft.com/office/drawing/2014/main" id="{A99EA5C9-2AC3-6A38-BA7C-B4F213E1FE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4784B7B8-8CE3-791E-50E7-A4D9E070D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1C0B08D1-B8F2-F58A-B22E-68039E14A91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35E0756-8BEB-5025-4DE1-15C5F4A8FA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CD285A9-F595-5863-1729-3E547C21028A}"/>
              </a:ext>
            </a:extLst>
          </p:cNvPr>
          <p:cNvSpPr>
            <a:spLocks noGrp="1"/>
          </p:cNvSpPr>
          <p:nvPr>
            <p:ph idx="1"/>
          </p:nvPr>
        </p:nvSpPr>
        <p:spPr>
          <a:xfrm>
            <a:off x="5656218" y="587829"/>
            <a:ext cx="5542387" cy="5175657"/>
          </a:xfrm>
        </p:spPr>
        <p:txBody>
          <a:bodyPr anchor="t">
            <a:noAutofit/>
          </a:bodyPr>
          <a:lstStyle/>
          <a:p>
            <a:r>
              <a:rPr lang="en-US" sz="1800" dirty="0"/>
              <a:t>Social media algorithms designed to maximize engagement often amplify sensational, divisive, or emotionally charged content because it generates more clicks and shares. While this serves the business goal of user retention, it can contribute to political polarization, spread misinformation, and harm mental health.</a:t>
            </a:r>
          </a:p>
          <a:p>
            <a:r>
              <a:rPr lang="en-US" sz="1800" dirty="0"/>
              <a:t>This presents a classic ethical dilemma: should algorithms optimize for business metrics (engagement, time spent on platform) or for broader societal well-being? The answer isn't straightforward, as determining what constitutes "societal well-being" involves value judgments that different stakeholders may disagree on.</a:t>
            </a:r>
          </a:p>
          <a:p>
            <a:r>
              <a:rPr lang="en-US" sz="1800" dirty="0"/>
              <a:t>Data scientists working on these systems must consider not just technical performance metrics, but also the broader social implications of their algorithmic choices.</a:t>
            </a:r>
          </a:p>
        </p:txBody>
      </p:sp>
      <p:sp>
        <p:nvSpPr>
          <p:cNvPr id="4" name="Slide Number Placeholder 3">
            <a:extLst>
              <a:ext uri="{FF2B5EF4-FFF2-40B4-BE49-F238E27FC236}">
                <a16:creationId xmlns:a16="http://schemas.microsoft.com/office/drawing/2014/main" id="{F310CCD9-3DBA-C3BC-9635-249D843A9FA0}"/>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329174813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48843D-EF8C-C628-4BF8-B1912675E6B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11B1EC4-D6F1-FEE4-D1A5-99F3589235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E4452A-6FC5-B7EA-491D-253037BB382F}"/>
              </a:ext>
            </a:extLst>
          </p:cNvPr>
          <p:cNvSpPr>
            <a:spLocks noGrp="1"/>
          </p:cNvSpPr>
          <p:nvPr>
            <p:ph type="title"/>
          </p:nvPr>
        </p:nvSpPr>
        <p:spPr>
          <a:xfrm>
            <a:off x="645065" y="1463040"/>
            <a:ext cx="3796306" cy="2690949"/>
          </a:xfrm>
        </p:spPr>
        <p:txBody>
          <a:bodyPr anchor="t">
            <a:normAutofit/>
          </a:bodyPr>
          <a:lstStyle/>
          <a:p>
            <a:r>
              <a:rPr lang="en-US" sz="4000" dirty="0"/>
              <a:t>Tools &amp; Strategies for Ethical Data Science</a:t>
            </a:r>
          </a:p>
        </p:txBody>
      </p:sp>
      <p:grpSp>
        <p:nvGrpSpPr>
          <p:cNvPr id="19" name="Group 18">
            <a:extLst>
              <a:ext uri="{FF2B5EF4-FFF2-40B4-BE49-F238E27FC236}">
                <a16:creationId xmlns:a16="http://schemas.microsoft.com/office/drawing/2014/main" id="{E21473DD-1465-C933-B26A-88424145F8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640378B2-37E9-637C-1CDA-AEC0D206A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02B1CAD-267B-51E6-CB37-3F5E7379306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6BD15C5D-14B3-341C-68CA-A8DB2D9F99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6E2A6E2-E456-A680-8DB5-565D2082E26A}"/>
              </a:ext>
            </a:extLst>
          </p:cNvPr>
          <p:cNvSpPr>
            <a:spLocks noGrp="1"/>
          </p:cNvSpPr>
          <p:nvPr>
            <p:ph idx="1"/>
          </p:nvPr>
        </p:nvSpPr>
        <p:spPr>
          <a:xfrm>
            <a:off x="5656218" y="587829"/>
            <a:ext cx="5542387" cy="5175657"/>
          </a:xfrm>
        </p:spPr>
        <p:txBody>
          <a:bodyPr anchor="t">
            <a:noAutofit/>
          </a:bodyPr>
          <a:lstStyle/>
          <a:p>
            <a:pPr marL="0" indent="0">
              <a:buNone/>
            </a:pPr>
            <a:r>
              <a:rPr lang="en-US" sz="1800" b="1" dirty="0"/>
              <a:t>Ethical Data Sourcing</a:t>
            </a:r>
          </a:p>
          <a:p>
            <a:r>
              <a:rPr lang="en-US" sz="1800" dirty="0"/>
              <a:t>Start with representative, high-quality data that reflects the diversity of your target population. This means actively seeking out underrepresented groups, ensuring proper consent mechanisms, and maintaining clear data lineage documentation. Consider implementing data audits to identify potential bias sources and gaps in representation.</a:t>
            </a:r>
          </a:p>
          <a:p>
            <a:r>
              <a:rPr lang="en-US" sz="1800" dirty="0"/>
              <a:t>Establish clear data governance policies that specify how data can be collected, used, and shared. This includes implementing consent management systems, data retention policies, and access controls that respect privacy while enabling legitimate use.</a:t>
            </a:r>
          </a:p>
        </p:txBody>
      </p:sp>
      <p:sp>
        <p:nvSpPr>
          <p:cNvPr id="4" name="Slide Number Placeholder 3">
            <a:extLst>
              <a:ext uri="{FF2B5EF4-FFF2-40B4-BE49-F238E27FC236}">
                <a16:creationId xmlns:a16="http://schemas.microsoft.com/office/drawing/2014/main" id="{74080A67-4487-241F-4CEC-D3E5EBD9389B}"/>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414301155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4A7E08-074E-8957-F295-92DEDD3EEE08}"/>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027F245-0A27-0CB1-BD30-857BE914D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EF7EA6-AA9C-2A49-4C5C-ECC462A4C69C}"/>
              </a:ext>
            </a:extLst>
          </p:cNvPr>
          <p:cNvSpPr>
            <a:spLocks noGrp="1"/>
          </p:cNvSpPr>
          <p:nvPr>
            <p:ph type="title"/>
          </p:nvPr>
        </p:nvSpPr>
        <p:spPr>
          <a:xfrm>
            <a:off x="645065" y="1463040"/>
            <a:ext cx="3796306" cy="2690949"/>
          </a:xfrm>
        </p:spPr>
        <p:txBody>
          <a:bodyPr anchor="t">
            <a:normAutofit/>
          </a:bodyPr>
          <a:lstStyle/>
          <a:p>
            <a:r>
              <a:rPr lang="en-US" sz="4000" dirty="0"/>
              <a:t>Tools &amp; Strategies for Ethical Data Science</a:t>
            </a:r>
          </a:p>
        </p:txBody>
      </p:sp>
      <p:grpSp>
        <p:nvGrpSpPr>
          <p:cNvPr id="19" name="Group 18">
            <a:extLst>
              <a:ext uri="{FF2B5EF4-FFF2-40B4-BE49-F238E27FC236}">
                <a16:creationId xmlns:a16="http://schemas.microsoft.com/office/drawing/2014/main" id="{53EBA82F-FFE8-95E3-42B9-8645634C45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DF2EB22-9EF8-4727-CC24-1DB81FD4B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23B9B7B-8883-3DCA-F468-8F2F9378D5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E08BEDCD-635F-82D7-1BF1-A1D3F7EE8F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BF2C804-812F-0F0D-3CC6-C6765A1B2782}"/>
              </a:ext>
            </a:extLst>
          </p:cNvPr>
          <p:cNvSpPr>
            <a:spLocks noGrp="1"/>
          </p:cNvSpPr>
          <p:nvPr>
            <p:ph idx="1"/>
          </p:nvPr>
        </p:nvSpPr>
        <p:spPr>
          <a:xfrm>
            <a:off x="5656218" y="587829"/>
            <a:ext cx="5542387" cy="5175657"/>
          </a:xfrm>
        </p:spPr>
        <p:txBody>
          <a:bodyPr anchor="t">
            <a:noAutofit/>
          </a:bodyPr>
          <a:lstStyle/>
          <a:p>
            <a:pPr marL="0" indent="0">
              <a:buNone/>
            </a:pPr>
            <a:r>
              <a:rPr lang="en-US" sz="1800" b="1" dirty="0"/>
              <a:t>Explainable AI (XAI) Techniques</a:t>
            </a:r>
          </a:p>
          <a:p>
            <a:r>
              <a:rPr lang="en-US" sz="1800" dirty="0"/>
              <a:t>Deploy interpretability methods and attention mechanisms to make AI decisions transparent. These tools help stakeholders understand not just what decisions were made, but why they were made.</a:t>
            </a:r>
          </a:p>
          <a:p>
            <a:r>
              <a:rPr lang="en-US" sz="1800" dirty="0"/>
              <a:t>For complex models, consider developing simplified surrogate models that can approximate the behavior of black-box systems in an interpretable way. This dual-model approach balances performance with explainability requirements.</a:t>
            </a:r>
          </a:p>
        </p:txBody>
      </p:sp>
      <p:sp>
        <p:nvSpPr>
          <p:cNvPr id="4" name="Slide Number Placeholder 3">
            <a:extLst>
              <a:ext uri="{FF2B5EF4-FFF2-40B4-BE49-F238E27FC236}">
                <a16:creationId xmlns:a16="http://schemas.microsoft.com/office/drawing/2014/main" id="{9B8AAC06-0513-A8BD-A2A3-0775E1A6AC4E}"/>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88969483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CF7E73-9A50-8576-894B-978332453C29}"/>
            </a:ext>
          </a:extLst>
        </p:cNvPr>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B86AA2DA-281A-4806-8977-D617AEAC8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Shape 54">
            <a:extLst>
              <a:ext uri="{FF2B5EF4-FFF2-40B4-BE49-F238E27FC236}">
                <a16:creationId xmlns:a16="http://schemas.microsoft.com/office/drawing/2014/main" id="{64185774-6FC0-4B8D-A8DB-A88546889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59988" y="0"/>
            <a:ext cx="2632012" cy="6858000"/>
          </a:xfrm>
          <a:custGeom>
            <a:avLst/>
            <a:gdLst>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57677 w 2632012"/>
              <a:gd name="connsiteY27" fmla="*/ 2548608 h 6858000"/>
              <a:gd name="connsiteX28" fmla="*/ 399465 w 2632012"/>
              <a:gd name="connsiteY28" fmla="*/ 2412506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399465 w 2632012"/>
              <a:gd name="connsiteY28" fmla="*/ 2412506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219615 w 2632012"/>
              <a:gd name="connsiteY23" fmla="*/ 5557777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08456 w 2632012"/>
              <a:gd name="connsiteY22" fmla="*/ 5878851 h 6858000"/>
              <a:gd name="connsiteX23" fmla="*/ 219615 w 2632012"/>
              <a:gd name="connsiteY23" fmla="*/ 5557777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632012" h="6858000">
                <a:moveTo>
                  <a:pt x="932173" y="1512545"/>
                </a:moveTo>
                <a:lnTo>
                  <a:pt x="932462" y="1512581"/>
                </a:lnTo>
                <a:lnTo>
                  <a:pt x="932378" y="1512599"/>
                </a:lnTo>
                <a:cubicBezTo>
                  <a:pt x="930618" y="1512681"/>
                  <a:pt x="930202" y="1512462"/>
                  <a:pt x="932173" y="1512545"/>
                </a:cubicBezTo>
                <a:close/>
                <a:moveTo>
                  <a:pt x="1207569" y="0"/>
                </a:moveTo>
                <a:lnTo>
                  <a:pt x="2632012" y="0"/>
                </a:lnTo>
                <a:lnTo>
                  <a:pt x="2632012" y="6858000"/>
                </a:lnTo>
                <a:lnTo>
                  <a:pt x="13514" y="6858000"/>
                </a:lnTo>
                <a:cubicBezTo>
                  <a:pt x="13399" y="6842943"/>
                  <a:pt x="13285" y="6827886"/>
                  <a:pt x="13170" y="6812829"/>
                </a:cubicBezTo>
                <a:cubicBezTo>
                  <a:pt x="12714" y="6794763"/>
                  <a:pt x="13524" y="6777517"/>
                  <a:pt x="20332" y="6760689"/>
                </a:cubicBezTo>
                <a:cubicBezTo>
                  <a:pt x="10828" y="6746468"/>
                  <a:pt x="7794" y="6733277"/>
                  <a:pt x="25596" y="6721251"/>
                </a:cubicBezTo>
                <a:cubicBezTo>
                  <a:pt x="24143" y="6683539"/>
                  <a:pt x="1631" y="6673595"/>
                  <a:pt x="22507" y="6650499"/>
                </a:cubicBezTo>
                <a:cubicBezTo>
                  <a:pt x="-25124" y="6620536"/>
                  <a:pt x="16765" y="6629253"/>
                  <a:pt x="22444" y="6604241"/>
                </a:cubicBezTo>
                <a:cubicBezTo>
                  <a:pt x="28668" y="6588866"/>
                  <a:pt x="29169" y="6574778"/>
                  <a:pt x="31867" y="6559984"/>
                </a:cubicBezTo>
                <a:cubicBezTo>
                  <a:pt x="4443" y="6566661"/>
                  <a:pt x="62924" y="6515664"/>
                  <a:pt x="38635" y="6515473"/>
                </a:cubicBezTo>
                <a:cubicBezTo>
                  <a:pt x="72259" y="6495428"/>
                  <a:pt x="29118" y="6488543"/>
                  <a:pt x="38467" y="6463736"/>
                </a:cubicBezTo>
                <a:cubicBezTo>
                  <a:pt x="50944" y="6451623"/>
                  <a:pt x="52742" y="6443270"/>
                  <a:pt x="38052" y="6432794"/>
                </a:cubicBezTo>
                <a:cubicBezTo>
                  <a:pt x="98939" y="6376824"/>
                  <a:pt x="58603" y="6351821"/>
                  <a:pt x="80445" y="6301309"/>
                </a:cubicBezTo>
                <a:cubicBezTo>
                  <a:pt x="103917" y="6257537"/>
                  <a:pt x="78836" y="6301310"/>
                  <a:pt x="138157" y="6257030"/>
                </a:cubicBezTo>
                <a:cubicBezTo>
                  <a:pt x="155187" y="6248574"/>
                  <a:pt x="166108" y="6186701"/>
                  <a:pt x="170419" y="6171255"/>
                </a:cubicBezTo>
                <a:cubicBezTo>
                  <a:pt x="174731" y="6155809"/>
                  <a:pt x="166522" y="6166390"/>
                  <a:pt x="164027" y="6164357"/>
                </a:cubicBezTo>
                <a:cubicBezTo>
                  <a:pt x="206228" y="6137678"/>
                  <a:pt x="184454" y="6121750"/>
                  <a:pt x="213309" y="6109331"/>
                </a:cubicBezTo>
                <a:cubicBezTo>
                  <a:pt x="224262" y="6067371"/>
                  <a:pt x="183175" y="5890445"/>
                  <a:pt x="208456" y="5878851"/>
                </a:cubicBezTo>
                <a:cubicBezTo>
                  <a:pt x="225886" y="5808435"/>
                  <a:pt x="192379" y="5574013"/>
                  <a:pt x="219615" y="5557777"/>
                </a:cubicBezTo>
                <a:lnTo>
                  <a:pt x="245711" y="5066230"/>
                </a:lnTo>
                <a:cubicBezTo>
                  <a:pt x="117719" y="4582016"/>
                  <a:pt x="230524" y="4647254"/>
                  <a:pt x="276721" y="4162848"/>
                </a:cubicBezTo>
                <a:lnTo>
                  <a:pt x="343082" y="3059377"/>
                </a:lnTo>
                <a:cubicBezTo>
                  <a:pt x="347947" y="2889121"/>
                  <a:pt x="364765" y="2862299"/>
                  <a:pt x="369630" y="2692043"/>
                </a:cubicBezTo>
                <a:cubicBezTo>
                  <a:pt x="369393" y="2690043"/>
                  <a:pt x="435560" y="2522082"/>
                  <a:pt x="435324" y="2520083"/>
                </a:cubicBezTo>
                <a:lnTo>
                  <a:pt x="482259" y="2336178"/>
                </a:lnTo>
                <a:cubicBezTo>
                  <a:pt x="516201" y="2267350"/>
                  <a:pt x="537443" y="2148254"/>
                  <a:pt x="569515" y="2091909"/>
                </a:cubicBezTo>
                <a:cubicBezTo>
                  <a:pt x="629286" y="2030534"/>
                  <a:pt x="622061" y="2045605"/>
                  <a:pt x="638163" y="1994147"/>
                </a:cubicBezTo>
                <a:cubicBezTo>
                  <a:pt x="633178" y="1967912"/>
                  <a:pt x="705417" y="1945185"/>
                  <a:pt x="737312" y="1871408"/>
                </a:cubicBezTo>
                <a:cubicBezTo>
                  <a:pt x="759407" y="1814663"/>
                  <a:pt x="795838" y="1856475"/>
                  <a:pt x="788501" y="1793826"/>
                </a:cubicBezTo>
                <a:cubicBezTo>
                  <a:pt x="796402" y="1792725"/>
                  <a:pt x="813276" y="1750182"/>
                  <a:pt x="819432" y="1746824"/>
                </a:cubicBezTo>
                <a:lnTo>
                  <a:pt x="843936" y="1697348"/>
                </a:lnTo>
                <a:cubicBezTo>
                  <a:pt x="847635" y="1681502"/>
                  <a:pt x="845709" y="1667584"/>
                  <a:pt x="846526" y="1659754"/>
                </a:cubicBezTo>
                <a:lnTo>
                  <a:pt x="873830" y="1628041"/>
                </a:lnTo>
                <a:lnTo>
                  <a:pt x="890626" y="1599883"/>
                </a:lnTo>
                <a:lnTo>
                  <a:pt x="921288" y="1579569"/>
                </a:lnTo>
                <a:cubicBezTo>
                  <a:pt x="921111" y="1565502"/>
                  <a:pt x="920933" y="1551436"/>
                  <a:pt x="920756" y="1537369"/>
                </a:cubicBezTo>
                <a:cubicBezTo>
                  <a:pt x="918173" y="1533598"/>
                  <a:pt x="943194" y="1519497"/>
                  <a:pt x="946290" y="1514308"/>
                </a:cubicBezTo>
                <a:lnTo>
                  <a:pt x="932462" y="1512581"/>
                </a:lnTo>
                <a:lnTo>
                  <a:pt x="940652" y="1510839"/>
                </a:lnTo>
                <a:cubicBezTo>
                  <a:pt x="944059" y="1509546"/>
                  <a:pt x="947769" y="1507347"/>
                  <a:pt x="950739" y="1503635"/>
                </a:cubicBezTo>
                <a:lnTo>
                  <a:pt x="966405" y="1439967"/>
                </a:lnTo>
                <a:cubicBezTo>
                  <a:pt x="966567" y="1437915"/>
                  <a:pt x="970755" y="1392639"/>
                  <a:pt x="973516" y="1389073"/>
                </a:cubicBezTo>
                <a:lnTo>
                  <a:pt x="986960" y="1351857"/>
                </a:lnTo>
                <a:lnTo>
                  <a:pt x="987761" y="1363479"/>
                </a:lnTo>
                <a:cubicBezTo>
                  <a:pt x="987046" y="1391389"/>
                  <a:pt x="991418" y="1341827"/>
                  <a:pt x="989043" y="1346093"/>
                </a:cubicBezTo>
                <a:lnTo>
                  <a:pt x="986960" y="1351857"/>
                </a:lnTo>
                <a:lnTo>
                  <a:pt x="985769" y="1334556"/>
                </a:lnTo>
                <a:cubicBezTo>
                  <a:pt x="983992" y="1300062"/>
                  <a:pt x="982872" y="1251835"/>
                  <a:pt x="982507" y="1216698"/>
                </a:cubicBezTo>
                <a:cubicBezTo>
                  <a:pt x="989105" y="1176777"/>
                  <a:pt x="968656" y="1115073"/>
                  <a:pt x="984836" y="1082381"/>
                </a:cubicBezTo>
                <a:cubicBezTo>
                  <a:pt x="976467" y="1067557"/>
                  <a:pt x="974466" y="1054191"/>
                  <a:pt x="993140" y="1043366"/>
                </a:cubicBezTo>
                <a:cubicBezTo>
                  <a:pt x="994613" y="1005627"/>
                  <a:pt x="972947" y="994211"/>
                  <a:pt x="995544" y="972540"/>
                </a:cubicBezTo>
                <a:cubicBezTo>
                  <a:pt x="1001437" y="952637"/>
                  <a:pt x="1021106" y="938879"/>
                  <a:pt x="1028500" y="923945"/>
                </a:cubicBezTo>
                <a:cubicBezTo>
                  <a:pt x="1032923" y="901661"/>
                  <a:pt x="1022511" y="861628"/>
                  <a:pt x="1022082" y="838835"/>
                </a:cubicBezTo>
                <a:cubicBezTo>
                  <a:pt x="1057150" y="821053"/>
                  <a:pt x="1014683" y="811325"/>
                  <a:pt x="1025925" y="787183"/>
                </a:cubicBezTo>
                <a:cubicBezTo>
                  <a:pt x="1039299" y="775919"/>
                  <a:pt x="1041738" y="767701"/>
                  <a:pt x="1027904" y="756272"/>
                </a:cubicBezTo>
                <a:cubicBezTo>
                  <a:pt x="1092931" y="704439"/>
                  <a:pt x="1063111" y="690611"/>
                  <a:pt x="1088796" y="641639"/>
                </a:cubicBezTo>
                <a:cubicBezTo>
                  <a:pt x="1115586" y="599503"/>
                  <a:pt x="1101832" y="585408"/>
                  <a:pt x="1164389" y="545140"/>
                </a:cubicBezTo>
                <a:cubicBezTo>
                  <a:pt x="1183904" y="515341"/>
                  <a:pt x="1212474" y="444932"/>
                  <a:pt x="1225321" y="413843"/>
                </a:cubicBezTo>
                <a:cubicBezTo>
                  <a:pt x="1235550" y="389613"/>
                  <a:pt x="1230254" y="392779"/>
                  <a:pt x="1241477" y="358607"/>
                </a:cubicBezTo>
                <a:cubicBezTo>
                  <a:pt x="1244505" y="325057"/>
                  <a:pt x="1241891" y="287714"/>
                  <a:pt x="1246119" y="254866"/>
                </a:cubicBezTo>
                <a:cubicBezTo>
                  <a:pt x="1250325" y="233178"/>
                  <a:pt x="1255354" y="194919"/>
                  <a:pt x="1266837" y="161517"/>
                </a:cubicBezTo>
                <a:cubicBezTo>
                  <a:pt x="1312077" y="135871"/>
                  <a:pt x="1280314" y="75805"/>
                  <a:pt x="1315021" y="54455"/>
                </a:cubicBezTo>
                <a:cubicBezTo>
                  <a:pt x="1325412" y="38765"/>
                  <a:pt x="1323873" y="23602"/>
                  <a:pt x="1319335" y="8880"/>
                </a:cubicBezTo>
                <a:lnTo>
                  <a:pt x="1316402" y="852"/>
                </a:lnTo>
                <a:lnTo>
                  <a:pt x="1207569"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9298904-E104-DBB3-A762-EE438D30C4A5}"/>
              </a:ext>
            </a:extLst>
          </p:cNvPr>
          <p:cNvSpPr>
            <a:spLocks noGrp="1"/>
          </p:cNvSpPr>
          <p:nvPr>
            <p:ph type="title"/>
          </p:nvPr>
        </p:nvSpPr>
        <p:spPr>
          <a:xfrm>
            <a:off x="1137038" y="609597"/>
            <a:ext cx="9770022" cy="1330841"/>
          </a:xfrm>
        </p:spPr>
        <p:txBody>
          <a:bodyPr>
            <a:normAutofit/>
          </a:bodyPr>
          <a:lstStyle/>
          <a:p>
            <a:r>
              <a:rPr lang="en-US"/>
              <a:t>Table of Contents</a:t>
            </a:r>
            <a:endParaRPr lang="en-US" dirty="0"/>
          </a:p>
        </p:txBody>
      </p:sp>
      <p:sp>
        <p:nvSpPr>
          <p:cNvPr id="57" name="Freeform: Shape 56">
            <a:extLst>
              <a:ext uri="{FF2B5EF4-FFF2-40B4-BE49-F238E27FC236}">
                <a16:creationId xmlns:a16="http://schemas.microsoft.com/office/drawing/2014/main" id="{B7D3B4FC-79F4-47D2-9D79-DA876E6AD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0496" y="2022496"/>
            <a:ext cx="3795039" cy="4043934"/>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381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7" name="Graphic 6" descr="Head with Gears">
            <a:extLst>
              <a:ext uri="{FF2B5EF4-FFF2-40B4-BE49-F238E27FC236}">
                <a16:creationId xmlns:a16="http://schemas.microsoft.com/office/drawing/2014/main" id="{A5C6769B-818D-C44F-C3A4-0E64F79966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91362" y="2308377"/>
            <a:ext cx="3482910" cy="3482910"/>
          </a:xfrm>
          <a:prstGeom prst="rect">
            <a:avLst/>
          </a:prstGeom>
        </p:spPr>
      </p:pic>
      <p:sp>
        <p:nvSpPr>
          <p:cNvPr id="3" name="Slide Number Placeholder 2">
            <a:extLst>
              <a:ext uri="{FF2B5EF4-FFF2-40B4-BE49-F238E27FC236}">
                <a16:creationId xmlns:a16="http://schemas.microsoft.com/office/drawing/2014/main" id="{542218D2-8877-5A1E-563B-3C5BD6305080}"/>
              </a:ext>
            </a:extLst>
          </p:cNvPr>
          <p:cNvSpPr>
            <a:spLocks noGrp="1"/>
          </p:cNvSpPr>
          <p:nvPr>
            <p:ph type="sldNum" sz="quarter" idx="12"/>
          </p:nvPr>
        </p:nvSpPr>
        <p:spPr>
          <a:xfrm>
            <a:off x="8610600" y="6356350"/>
            <a:ext cx="2743200" cy="365125"/>
          </a:xfrm>
        </p:spPr>
        <p:txBody>
          <a:bodyPr>
            <a:normAutofit/>
          </a:bodyPr>
          <a:lstStyle/>
          <a:p>
            <a:pPr>
              <a:spcAft>
                <a:spcPts val="600"/>
              </a:spcAft>
            </a:pPr>
            <a:fld id="{48F63A3B-78C7-47BE-AE5E-E10140E04643}" type="slidenum">
              <a:rPr lang="en-US" sz="1000"/>
              <a:pPr>
                <a:spcAft>
                  <a:spcPts val="600"/>
                </a:spcAft>
              </a:pPr>
              <a:t>2</a:t>
            </a:fld>
            <a:endParaRPr lang="en-US" sz="1000"/>
          </a:p>
        </p:txBody>
      </p:sp>
      <p:sp>
        <p:nvSpPr>
          <p:cNvPr id="59" name="Rectangle 6">
            <a:extLst>
              <a:ext uri="{FF2B5EF4-FFF2-40B4-BE49-F238E27FC236}">
                <a16:creationId xmlns:a16="http://schemas.microsoft.com/office/drawing/2014/main" id="{2775D660-3127-4688-9782-F7C4639B16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2788" y="5952857"/>
            <a:ext cx="1367625"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8" name="Content Placeholder 2">
            <a:extLst>
              <a:ext uri="{FF2B5EF4-FFF2-40B4-BE49-F238E27FC236}">
                <a16:creationId xmlns:a16="http://schemas.microsoft.com/office/drawing/2014/main" id="{668D295A-29A5-012F-8559-8CFDD1F1EF9A}"/>
              </a:ext>
            </a:extLst>
          </p:cNvPr>
          <p:cNvGraphicFramePr>
            <a:graphicFrameLocks noGrp="1"/>
          </p:cNvGraphicFramePr>
          <p:nvPr>
            <p:ph idx="1"/>
            <p:extLst>
              <p:ext uri="{D42A27DB-BD31-4B8C-83A1-F6EECF244321}">
                <p14:modId xmlns:p14="http://schemas.microsoft.com/office/powerpoint/2010/main" val="3078188954"/>
              </p:ext>
            </p:extLst>
          </p:nvPr>
        </p:nvGraphicFramePr>
        <p:xfrm>
          <a:off x="1137038" y="1882699"/>
          <a:ext cx="5950970" cy="39085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2948926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03D45D-0165-CABE-9B20-6DC33A0790EF}"/>
              </a:ext>
            </a:extLst>
          </p:cNvPr>
          <p:cNvSpPr>
            <a:spLocks noGrp="1"/>
          </p:cNvSpPr>
          <p:nvPr>
            <p:ph type="title"/>
          </p:nvPr>
        </p:nvSpPr>
        <p:spPr>
          <a:xfrm>
            <a:off x="645065" y="1463040"/>
            <a:ext cx="3796306" cy="2690949"/>
          </a:xfrm>
        </p:spPr>
        <p:txBody>
          <a:bodyPr anchor="t">
            <a:normAutofit/>
          </a:bodyPr>
          <a:lstStyle/>
          <a:p>
            <a:pPr lvl="0">
              <a:lnSpc>
                <a:spcPct val="100000"/>
              </a:lnSpc>
            </a:pPr>
            <a:r>
              <a:rPr lang="en-US" sz="4000" dirty="0"/>
              <a:t>Why Ethics Matter in Data Science?</a:t>
            </a:r>
          </a:p>
        </p:txBody>
      </p:sp>
      <p:grpSp>
        <p:nvGrpSpPr>
          <p:cNvPr id="19" name="Group 18">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87CC68-E416-9E4B-9132-DD87AAB5FED6}"/>
              </a:ext>
            </a:extLst>
          </p:cNvPr>
          <p:cNvSpPr>
            <a:spLocks noGrp="1"/>
          </p:cNvSpPr>
          <p:nvPr>
            <p:ph idx="1"/>
          </p:nvPr>
        </p:nvSpPr>
        <p:spPr>
          <a:xfrm>
            <a:off x="5656218" y="587829"/>
            <a:ext cx="5542387" cy="5175657"/>
          </a:xfrm>
        </p:spPr>
        <p:txBody>
          <a:bodyPr anchor="t">
            <a:noAutofit/>
          </a:bodyPr>
          <a:lstStyle/>
          <a:p>
            <a:pPr marL="0" indent="0">
              <a:buNone/>
            </a:pPr>
            <a:r>
              <a:rPr lang="en-US" sz="1800" b="1" dirty="0"/>
              <a:t>Discrimination Risks</a:t>
            </a:r>
          </a:p>
          <a:p>
            <a:r>
              <a:rPr lang="en-US" sz="1800" dirty="0"/>
              <a:t>Biased algorithms can systematically disadvantage certain groups, perpetuate historical inequalities and create new forms of digital discrimination that are often invisible to those affected.</a:t>
            </a:r>
          </a:p>
          <a:p>
            <a:pPr marL="0" indent="0">
              <a:buNone/>
            </a:pPr>
            <a:r>
              <a:rPr lang="en-US" sz="1800" b="1" dirty="0"/>
              <a:t>Privacy Breaches</a:t>
            </a:r>
          </a:p>
          <a:p>
            <a:r>
              <a:rPr lang="en-US" sz="1800" dirty="0"/>
              <a:t>Inadequate data protection can expose sensitive personal information, leading to identity theft, financial fraud, and violation of fundamental privacy rights.</a:t>
            </a:r>
          </a:p>
          <a:p>
            <a:pPr marL="0" indent="0">
              <a:buNone/>
            </a:pPr>
            <a:r>
              <a:rPr lang="en-US" sz="1800" b="1" dirty="0"/>
              <a:t>Loss of Trust</a:t>
            </a:r>
          </a:p>
          <a:p>
            <a:r>
              <a:rPr lang="en-US" sz="1800" dirty="0"/>
              <a:t>Ethical failures erode public confidence in AI systems, potentially hindering beneficial innovations and creating resistance to technological advancement.</a:t>
            </a:r>
          </a:p>
          <a:p>
            <a:endParaRPr lang="en-US" sz="1800" dirty="0"/>
          </a:p>
        </p:txBody>
      </p:sp>
      <p:sp>
        <p:nvSpPr>
          <p:cNvPr id="4" name="Slide Number Placeholder 3">
            <a:extLst>
              <a:ext uri="{FF2B5EF4-FFF2-40B4-BE49-F238E27FC236}">
                <a16:creationId xmlns:a16="http://schemas.microsoft.com/office/drawing/2014/main" id="{2131FD55-7EC6-0A4E-F62C-93C88EB7497C}"/>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43895038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3CF1C1-AB77-F210-7229-E07DBC0F55A4}"/>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2B6EB5C-9C0A-CC4B-E2BD-E293240696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4CAB36-EF52-86D9-9321-ABD1AB272BAC}"/>
              </a:ext>
            </a:extLst>
          </p:cNvPr>
          <p:cNvSpPr>
            <a:spLocks noGrp="1"/>
          </p:cNvSpPr>
          <p:nvPr>
            <p:ph type="title"/>
          </p:nvPr>
        </p:nvSpPr>
        <p:spPr>
          <a:xfrm>
            <a:off x="645065" y="1463040"/>
            <a:ext cx="3796306" cy="2690949"/>
          </a:xfrm>
        </p:spPr>
        <p:txBody>
          <a:bodyPr anchor="t">
            <a:normAutofit/>
          </a:bodyPr>
          <a:lstStyle/>
          <a:p>
            <a:r>
              <a:rPr lang="en-US" sz="4000" dirty="0"/>
              <a:t>Fairness &amp; Bias: The Hidden Pitfalls</a:t>
            </a:r>
          </a:p>
        </p:txBody>
      </p:sp>
      <p:grpSp>
        <p:nvGrpSpPr>
          <p:cNvPr id="19" name="Group 18">
            <a:extLst>
              <a:ext uri="{FF2B5EF4-FFF2-40B4-BE49-F238E27FC236}">
                <a16:creationId xmlns:a16="http://schemas.microsoft.com/office/drawing/2014/main" id="{3CEB3504-8484-33CC-8A34-8A2E078424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0D8A824A-63BB-782E-3484-6128F9F3A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CD906A3-CE91-134A-73D2-72DA40DF73A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0A23D6F2-C9A4-2ED6-E578-25ED6DF68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24CD5BA-3161-D8EA-AA9C-254C8B9B0AD6}"/>
              </a:ext>
            </a:extLst>
          </p:cNvPr>
          <p:cNvSpPr>
            <a:spLocks noGrp="1"/>
          </p:cNvSpPr>
          <p:nvPr>
            <p:ph idx="1"/>
          </p:nvPr>
        </p:nvSpPr>
        <p:spPr>
          <a:xfrm>
            <a:off x="5615162" y="382718"/>
            <a:ext cx="5542387" cy="5175657"/>
          </a:xfrm>
        </p:spPr>
        <p:txBody>
          <a:bodyPr anchor="t">
            <a:noAutofit/>
          </a:bodyPr>
          <a:lstStyle/>
          <a:p>
            <a:pPr marL="0" indent="0">
              <a:buNone/>
            </a:pPr>
            <a:r>
              <a:rPr lang="en-US" sz="1800" b="1" dirty="0"/>
              <a:t>Skewed Training Data</a:t>
            </a:r>
          </a:p>
          <a:p>
            <a:r>
              <a:rPr lang="en-US" sz="1800" dirty="0"/>
              <a:t>Historical data often reflects past discrimination and societal biases. When we train AI systems on this data, we risk perpetuating these inequalities. For example, if historical hiring data shows preference for certain demographics, an AI system trained on this data will likely continue this pattern.</a:t>
            </a:r>
          </a:p>
          <a:p>
            <a:pPr marL="0" indent="0">
              <a:buNone/>
            </a:pPr>
            <a:r>
              <a:rPr lang="en-US" sz="1800" b="1" dirty="0"/>
              <a:t>Flawed Algorithm Design</a:t>
            </a:r>
          </a:p>
          <a:p>
            <a:r>
              <a:rPr lang="en-US" sz="1800" dirty="0"/>
              <a:t>The mathematical models and optimization objectives we choose can inadvertently favor certain groups. Feature selection, model architecture, and performance metrics all introduce potential bias points that can disadvantage underrepresented populations.</a:t>
            </a:r>
          </a:p>
          <a:p>
            <a:pPr marL="0" indent="0">
              <a:buNone/>
            </a:pPr>
            <a:r>
              <a:rPr lang="en-US" sz="1800" b="1" dirty="0"/>
              <a:t>Human Prejudices</a:t>
            </a:r>
          </a:p>
          <a:p>
            <a:r>
              <a:rPr lang="en-US" sz="1800" dirty="0"/>
              <a:t>Developers, data scientists, and stakeholders bring their own unconscious biases to the development process. These biases influence everything from problem framing to solution evaluation, creating blind spots that can lead to discriminatory outcomes.</a:t>
            </a:r>
          </a:p>
          <a:p>
            <a:endParaRPr lang="en-US" sz="1800" dirty="0"/>
          </a:p>
        </p:txBody>
      </p:sp>
      <p:sp>
        <p:nvSpPr>
          <p:cNvPr id="4" name="Slide Number Placeholder 3">
            <a:extLst>
              <a:ext uri="{FF2B5EF4-FFF2-40B4-BE49-F238E27FC236}">
                <a16:creationId xmlns:a16="http://schemas.microsoft.com/office/drawing/2014/main" id="{58E58B07-BAB3-1186-08F5-29C8C1FC6B01}"/>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97139132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74F88D-EAC4-154A-18F0-4045EB755108}"/>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1092F45-2F41-AB89-86D9-80DD54512B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030052-F17C-40D4-7DCC-AFBEAFD53BA0}"/>
              </a:ext>
            </a:extLst>
          </p:cNvPr>
          <p:cNvSpPr>
            <a:spLocks noGrp="1"/>
          </p:cNvSpPr>
          <p:nvPr>
            <p:ph type="title"/>
          </p:nvPr>
        </p:nvSpPr>
        <p:spPr>
          <a:xfrm>
            <a:off x="668700" y="2442755"/>
            <a:ext cx="3796306" cy="677636"/>
          </a:xfrm>
        </p:spPr>
        <p:txBody>
          <a:bodyPr anchor="t">
            <a:normAutofit/>
          </a:bodyPr>
          <a:lstStyle/>
          <a:p>
            <a:pPr algn="ctr"/>
            <a:r>
              <a:rPr lang="en-US" sz="4000" dirty="0"/>
              <a:t>Case Study </a:t>
            </a:r>
          </a:p>
        </p:txBody>
      </p:sp>
      <p:grpSp>
        <p:nvGrpSpPr>
          <p:cNvPr id="19" name="Group 18">
            <a:extLst>
              <a:ext uri="{FF2B5EF4-FFF2-40B4-BE49-F238E27FC236}">
                <a16:creationId xmlns:a16="http://schemas.microsoft.com/office/drawing/2014/main" id="{68A7E4F6-6896-D99B-F4FF-308A4F4C50E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06FC4F5A-6EED-6C02-18A8-18BECC4F0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F7F36F74-7797-3D20-7DCA-608E7F2BEB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51B337D-024D-8FB2-2F64-2E8708B591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D9AE5A-EF85-BCB9-D446-00BE41CD06B2}"/>
              </a:ext>
            </a:extLst>
          </p:cNvPr>
          <p:cNvSpPr>
            <a:spLocks noGrp="1"/>
          </p:cNvSpPr>
          <p:nvPr>
            <p:ph idx="1"/>
          </p:nvPr>
        </p:nvSpPr>
        <p:spPr>
          <a:xfrm>
            <a:off x="5656218" y="587829"/>
            <a:ext cx="5542387" cy="5175657"/>
          </a:xfrm>
        </p:spPr>
        <p:txBody>
          <a:bodyPr anchor="t">
            <a:noAutofit/>
          </a:bodyPr>
          <a:lstStyle/>
          <a:p>
            <a:pPr marL="0" indent="0">
              <a:buNone/>
            </a:pPr>
            <a:r>
              <a:rPr lang="en-US" sz="1800" b="1" dirty="0"/>
              <a:t>Case Study: Facial Recognition Failures</a:t>
            </a:r>
          </a:p>
          <a:p>
            <a:r>
              <a:rPr lang="en-US" sz="1800" dirty="0"/>
              <a:t>Research by Joy </a:t>
            </a:r>
            <a:r>
              <a:rPr lang="en-US" sz="1800" dirty="0" err="1"/>
              <a:t>Buolamwini</a:t>
            </a:r>
            <a:r>
              <a:rPr lang="en-US" sz="1800" dirty="0"/>
              <a:t> at MIT revealed that commercial facial recognition systems had error rates of up to 34.7% for darker-skinned women, compared to just 0.8% for lighter-skinned men. This disparity in performance can lead to false identifications in security systems, wrongful arrests, and exclusion from facial recognition-based services.</a:t>
            </a:r>
          </a:p>
          <a:p>
            <a:r>
              <a:rPr lang="en-US" sz="1800" dirty="0"/>
              <a:t>The root cause? Training datasets that were predominantly composed of lighter-skinned faces, combined with inadequate testing across diverse demographic groups.</a:t>
            </a:r>
          </a:p>
        </p:txBody>
      </p:sp>
      <p:sp>
        <p:nvSpPr>
          <p:cNvPr id="4" name="Slide Number Placeholder 3">
            <a:extLst>
              <a:ext uri="{FF2B5EF4-FFF2-40B4-BE49-F238E27FC236}">
                <a16:creationId xmlns:a16="http://schemas.microsoft.com/office/drawing/2014/main" id="{3491E494-A6F8-EFA9-6A6A-A5891DB1FA1B}"/>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33917085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0FF604-D3B7-99F8-B5B5-B01E1E53BCE9}"/>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2405D44-840F-069F-53B8-6148CC1F5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84AD5F-FE4C-31FA-ECA2-9AF5D43B29EA}"/>
              </a:ext>
            </a:extLst>
          </p:cNvPr>
          <p:cNvSpPr>
            <a:spLocks noGrp="1"/>
          </p:cNvSpPr>
          <p:nvPr>
            <p:ph type="title"/>
          </p:nvPr>
        </p:nvSpPr>
        <p:spPr>
          <a:xfrm>
            <a:off x="645065" y="1463040"/>
            <a:ext cx="3796306" cy="2690949"/>
          </a:xfrm>
        </p:spPr>
        <p:txBody>
          <a:bodyPr anchor="t">
            <a:normAutofit/>
          </a:bodyPr>
          <a:lstStyle/>
          <a:p>
            <a:r>
              <a:rPr lang="en-US" sz="4000" dirty="0"/>
              <a:t>Algorithmic Accountability &amp; Transparency</a:t>
            </a:r>
          </a:p>
        </p:txBody>
      </p:sp>
      <p:grpSp>
        <p:nvGrpSpPr>
          <p:cNvPr id="19" name="Group 18">
            <a:extLst>
              <a:ext uri="{FF2B5EF4-FFF2-40B4-BE49-F238E27FC236}">
                <a16:creationId xmlns:a16="http://schemas.microsoft.com/office/drawing/2014/main" id="{16684431-E5CB-201F-555D-541C1F6F1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CFE238EE-A13F-5014-49D9-64AC4658BA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178C815-DAAB-17D0-05C1-B32544A1A9D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978BF52-18CB-DD3C-8F11-53484F5DC3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372FBB-9151-C1C6-24F4-9F498C978727}"/>
              </a:ext>
            </a:extLst>
          </p:cNvPr>
          <p:cNvSpPr>
            <a:spLocks noGrp="1"/>
          </p:cNvSpPr>
          <p:nvPr>
            <p:ph idx="1"/>
          </p:nvPr>
        </p:nvSpPr>
        <p:spPr>
          <a:xfrm>
            <a:off x="5656218" y="587829"/>
            <a:ext cx="5542387" cy="5175657"/>
          </a:xfrm>
        </p:spPr>
        <p:txBody>
          <a:bodyPr anchor="t">
            <a:noAutofit/>
          </a:bodyPr>
          <a:lstStyle/>
          <a:p>
            <a:pPr marL="0" indent="0">
              <a:buNone/>
            </a:pPr>
            <a:r>
              <a:rPr lang="en-US" sz="1800" b="1" dirty="0"/>
              <a:t>The Opacity Problem</a:t>
            </a:r>
          </a:p>
          <a:p>
            <a:r>
              <a:rPr lang="en-US" sz="1800" dirty="0"/>
              <a:t>Complex machine learning models, particularly deep neural networks, often operate in ways that are difficult to interpret. Even their creators may not fully understand how specific decisions are reached, making it impossible to audit or challenge these decisions.</a:t>
            </a:r>
          </a:p>
          <a:p>
            <a:pPr marL="0" indent="0">
              <a:buNone/>
            </a:pPr>
            <a:r>
              <a:rPr lang="en-US" sz="1800" b="1" dirty="0"/>
              <a:t>High-Stakes Decisions</a:t>
            </a:r>
          </a:p>
          <a:p>
            <a:r>
              <a:rPr lang="en-US" sz="1800" dirty="0"/>
              <a:t>In criminal justice, healthcare, and financial services, algorithmic decisions can determine someone's freedom, health outcomes, or economic opportunities. The lack of transparency in these systems raises serious questions about due process and fairness.</a:t>
            </a:r>
          </a:p>
          <a:p>
            <a:endParaRPr lang="en-US" sz="1800" dirty="0"/>
          </a:p>
        </p:txBody>
      </p:sp>
      <p:sp>
        <p:nvSpPr>
          <p:cNvPr id="4" name="Slide Number Placeholder 3">
            <a:extLst>
              <a:ext uri="{FF2B5EF4-FFF2-40B4-BE49-F238E27FC236}">
                <a16:creationId xmlns:a16="http://schemas.microsoft.com/office/drawing/2014/main" id="{77023B07-9B23-A1FD-C72C-9BB0CDF038BE}"/>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183300087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04D6D0-29E3-A495-B6D2-DD34969C0B0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6688A16-458A-F10B-92DA-B9E43349A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410165-8B5F-41B0-2727-FE19F760F264}"/>
              </a:ext>
            </a:extLst>
          </p:cNvPr>
          <p:cNvSpPr>
            <a:spLocks noGrp="1"/>
          </p:cNvSpPr>
          <p:nvPr>
            <p:ph type="title"/>
          </p:nvPr>
        </p:nvSpPr>
        <p:spPr>
          <a:xfrm>
            <a:off x="645065" y="1463040"/>
            <a:ext cx="3796306" cy="2690949"/>
          </a:xfrm>
        </p:spPr>
        <p:txBody>
          <a:bodyPr anchor="t">
            <a:normAutofit/>
          </a:bodyPr>
          <a:lstStyle/>
          <a:p>
            <a:r>
              <a:rPr lang="en-US" sz="4000" dirty="0"/>
              <a:t>Privacy Laws Shaping Data Use</a:t>
            </a:r>
          </a:p>
        </p:txBody>
      </p:sp>
      <p:grpSp>
        <p:nvGrpSpPr>
          <p:cNvPr id="19" name="Group 18">
            <a:extLst>
              <a:ext uri="{FF2B5EF4-FFF2-40B4-BE49-F238E27FC236}">
                <a16:creationId xmlns:a16="http://schemas.microsoft.com/office/drawing/2014/main" id="{03B5B33A-8135-1BCC-08CF-06F485423F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24DC3169-D0D8-B8A2-A7BE-DEDBCC414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E505B05F-8775-8B3F-762D-65A4523F493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67EFD259-80C3-446D-6F0C-486B31D24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45B13A3-788C-2F4B-909D-434154C9F29E}"/>
              </a:ext>
            </a:extLst>
          </p:cNvPr>
          <p:cNvSpPr>
            <a:spLocks noGrp="1"/>
          </p:cNvSpPr>
          <p:nvPr>
            <p:ph idx="1"/>
          </p:nvPr>
        </p:nvSpPr>
        <p:spPr>
          <a:xfrm>
            <a:off x="5656218" y="587829"/>
            <a:ext cx="5542387" cy="5175657"/>
          </a:xfrm>
        </p:spPr>
        <p:txBody>
          <a:bodyPr anchor="t">
            <a:noAutofit/>
          </a:bodyPr>
          <a:lstStyle/>
          <a:p>
            <a:pPr marL="0" indent="0">
              <a:buNone/>
            </a:pPr>
            <a:r>
              <a:rPr lang="en-US" sz="1800" b="1" dirty="0"/>
              <a:t>GDPR (European Union)</a:t>
            </a:r>
          </a:p>
          <a:p>
            <a:r>
              <a:rPr lang="en-US" sz="1800" dirty="0"/>
              <a:t>The General Data Protection Regulation, enacted in 2018, represents the most comprehensive privacy law globally. It establishes strict requirements for consent, data minimization, and individual rights including the right to be forgotten. Non-compliance can result in fines up to 4% of global annual revenue or €20 million, whichever is higher.</a:t>
            </a:r>
          </a:p>
          <a:p>
            <a:r>
              <a:rPr lang="en-US" sz="1800" dirty="0"/>
              <a:t>Explicit consent required for data processing</a:t>
            </a:r>
          </a:p>
          <a:p>
            <a:r>
              <a:rPr lang="en-US" sz="1800" dirty="0"/>
              <a:t>Data subjects have right to access, correct, and delete their data</a:t>
            </a:r>
          </a:p>
          <a:p>
            <a:r>
              <a:rPr lang="en-US" sz="1800" dirty="0"/>
              <a:t>Privacy by design must be built into systems</a:t>
            </a:r>
          </a:p>
          <a:p>
            <a:r>
              <a:rPr lang="en-US" sz="1800" dirty="0"/>
              <a:t>Data protection impact assessments for high-risk processing</a:t>
            </a:r>
          </a:p>
        </p:txBody>
      </p:sp>
      <p:sp>
        <p:nvSpPr>
          <p:cNvPr id="4" name="Slide Number Placeholder 3">
            <a:extLst>
              <a:ext uri="{FF2B5EF4-FFF2-40B4-BE49-F238E27FC236}">
                <a16:creationId xmlns:a16="http://schemas.microsoft.com/office/drawing/2014/main" id="{E66E0233-7769-272A-DA08-F2BD4901CCA7}"/>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185742081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070C37-6BD3-DB05-0603-92CFF2B30EB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62F7CA5-C7B3-12D7-4873-276F3967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A00004-92C2-A95C-7D3D-85CB432AD0C2}"/>
              </a:ext>
            </a:extLst>
          </p:cNvPr>
          <p:cNvSpPr>
            <a:spLocks noGrp="1"/>
          </p:cNvSpPr>
          <p:nvPr>
            <p:ph type="title"/>
          </p:nvPr>
        </p:nvSpPr>
        <p:spPr>
          <a:xfrm>
            <a:off x="645065" y="1463040"/>
            <a:ext cx="3796306" cy="2690949"/>
          </a:xfrm>
        </p:spPr>
        <p:txBody>
          <a:bodyPr anchor="t">
            <a:normAutofit/>
          </a:bodyPr>
          <a:lstStyle/>
          <a:p>
            <a:r>
              <a:rPr lang="en-US" sz="4000" dirty="0"/>
              <a:t>Privacy Laws Shaping Data Use</a:t>
            </a:r>
          </a:p>
        </p:txBody>
      </p:sp>
      <p:grpSp>
        <p:nvGrpSpPr>
          <p:cNvPr id="19" name="Group 18">
            <a:extLst>
              <a:ext uri="{FF2B5EF4-FFF2-40B4-BE49-F238E27FC236}">
                <a16:creationId xmlns:a16="http://schemas.microsoft.com/office/drawing/2014/main" id="{8FE6D3A2-EF45-B159-96A9-2AE3B46E9B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C0F2D5F-6F35-D21A-E406-6699551472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12A67FDA-E1B8-3170-5AA1-CA54420AD28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5A97DACE-22AC-7007-F45F-84D0CACD24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FD4CD15-39BF-ECC6-4605-7DED1BFB3735}"/>
              </a:ext>
            </a:extLst>
          </p:cNvPr>
          <p:cNvSpPr>
            <a:spLocks noGrp="1"/>
          </p:cNvSpPr>
          <p:nvPr>
            <p:ph idx="1"/>
          </p:nvPr>
        </p:nvSpPr>
        <p:spPr>
          <a:xfrm>
            <a:off x="5656218" y="587829"/>
            <a:ext cx="5542387" cy="5175657"/>
          </a:xfrm>
        </p:spPr>
        <p:txBody>
          <a:bodyPr anchor="t">
            <a:noAutofit/>
          </a:bodyPr>
          <a:lstStyle/>
          <a:p>
            <a:pPr marL="0" indent="0">
              <a:buNone/>
            </a:pPr>
            <a:r>
              <a:rPr lang="en-US" sz="1800" b="1" dirty="0"/>
              <a:t>HIPAA (United States)</a:t>
            </a:r>
          </a:p>
          <a:p>
            <a:r>
              <a:rPr lang="en-US" sz="1800" dirty="0"/>
              <a:t>The Health Insurance Portability and Accountability Act governs the use and disclosure of protected health information (PHI) in healthcare. It's particularly relevant for data scientists working with medical data, requiring specific safeguards and limiting how health data can be used and shared.</a:t>
            </a:r>
          </a:p>
          <a:p>
            <a:r>
              <a:rPr lang="en-US" sz="1800" dirty="0"/>
              <a:t>Strict controls on PHI access and sharing</a:t>
            </a:r>
          </a:p>
          <a:p>
            <a:r>
              <a:rPr lang="en-US" sz="1800" dirty="0"/>
              <a:t>Business associate agreements for third-party data processing</a:t>
            </a:r>
          </a:p>
          <a:p>
            <a:r>
              <a:rPr lang="en-US" sz="1800" dirty="0"/>
              <a:t>Security safeguards for electronic PHI</a:t>
            </a:r>
          </a:p>
          <a:p>
            <a:r>
              <a:rPr lang="en-US" sz="1800" dirty="0"/>
              <a:t>Patient rights to access their health information</a:t>
            </a:r>
          </a:p>
        </p:txBody>
      </p:sp>
      <p:sp>
        <p:nvSpPr>
          <p:cNvPr id="4" name="Slide Number Placeholder 3">
            <a:extLst>
              <a:ext uri="{FF2B5EF4-FFF2-40B4-BE49-F238E27FC236}">
                <a16:creationId xmlns:a16="http://schemas.microsoft.com/office/drawing/2014/main" id="{24A971F5-8CEA-9F8B-F900-C565C8A377DE}"/>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83596125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08FDC7-6209-44EF-C88E-086638BB146C}"/>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FB99D0F-20E9-D487-EBC1-06B127A5A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71A7DB-E5E2-C1A5-2542-30EC40F6D78E}"/>
              </a:ext>
            </a:extLst>
          </p:cNvPr>
          <p:cNvSpPr>
            <a:spLocks noGrp="1"/>
          </p:cNvSpPr>
          <p:nvPr>
            <p:ph type="title"/>
          </p:nvPr>
        </p:nvSpPr>
        <p:spPr>
          <a:xfrm>
            <a:off x="645065" y="1463040"/>
            <a:ext cx="3796306" cy="2690949"/>
          </a:xfrm>
        </p:spPr>
        <p:txBody>
          <a:bodyPr anchor="t">
            <a:normAutofit/>
          </a:bodyPr>
          <a:lstStyle/>
          <a:p>
            <a:r>
              <a:rPr lang="en-US" sz="4000" dirty="0"/>
              <a:t>Privacy Laws Shaping Data Use</a:t>
            </a:r>
          </a:p>
        </p:txBody>
      </p:sp>
      <p:grpSp>
        <p:nvGrpSpPr>
          <p:cNvPr id="19" name="Group 18">
            <a:extLst>
              <a:ext uri="{FF2B5EF4-FFF2-40B4-BE49-F238E27FC236}">
                <a16:creationId xmlns:a16="http://schemas.microsoft.com/office/drawing/2014/main" id="{EB3DA98F-5045-B83F-8E65-DFF2241A73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BA7A30AF-78BD-ACCC-2C6A-3250684729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4B89519C-0450-BB02-2F67-E815DD4F21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C5011FF8-D01A-2243-2937-2FD17109FA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04EA90C-B5A6-90A2-1916-8E532042B2E0}"/>
              </a:ext>
            </a:extLst>
          </p:cNvPr>
          <p:cNvSpPr>
            <a:spLocks noGrp="1"/>
          </p:cNvSpPr>
          <p:nvPr>
            <p:ph idx="1"/>
          </p:nvPr>
        </p:nvSpPr>
        <p:spPr>
          <a:xfrm>
            <a:off x="5656218" y="587829"/>
            <a:ext cx="5542387" cy="5175657"/>
          </a:xfrm>
        </p:spPr>
        <p:txBody>
          <a:bodyPr anchor="t">
            <a:noAutofit/>
          </a:bodyPr>
          <a:lstStyle/>
          <a:p>
            <a:pPr marL="0" indent="0">
              <a:buNone/>
            </a:pPr>
            <a:r>
              <a:rPr lang="en-US" sz="1800" b="1" dirty="0"/>
              <a:t>PDPA (Singapore)</a:t>
            </a:r>
          </a:p>
          <a:p>
            <a:r>
              <a:rPr lang="en-US" sz="1800" dirty="0"/>
              <a:t>Singapore's Personal Data Protection Act provides a comprehensive framework for personal data protection in the private sector. It emphasizes consent, purpose limitation, and accountability principles while allowing for innovation in data use.</a:t>
            </a:r>
          </a:p>
          <a:p>
            <a:r>
              <a:rPr lang="en-US" sz="1800" dirty="0"/>
              <a:t>Consent required for collection, use, and disclosure</a:t>
            </a:r>
          </a:p>
          <a:p>
            <a:r>
              <a:rPr lang="en-US" sz="1800" dirty="0"/>
              <a:t>Purpose limitation principle</a:t>
            </a:r>
          </a:p>
          <a:p>
            <a:r>
              <a:rPr lang="en-US" sz="1800" dirty="0"/>
              <a:t>Data breach notification requirements</a:t>
            </a:r>
          </a:p>
          <a:p>
            <a:r>
              <a:rPr lang="en-US" sz="1800" dirty="0"/>
              <a:t>Individual access and correction rights</a:t>
            </a:r>
          </a:p>
        </p:txBody>
      </p:sp>
      <p:sp>
        <p:nvSpPr>
          <p:cNvPr id="4" name="Slide Number Placeholder 3">
            <a:extLst>
              <a:ext uri="{FF2B5EF4-FFF2-40B4-BE49-F238E27FC236}">
                <a16:creationId xmlns:a16="http://schemas.microsoft.com/office/drawing/2014/main" id="{0AABF862-DBB4-7666-C996-2CE9E3071004}"/>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1219442616"/>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3554</TotalTime>
  <Words>1390</Words>
  <Application>Microsoft Macintosh PowerPoint</Application>
  <PresentationFormat>Widescreen</PresentationFormat>
  <Paragraphs>103</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Aptos Display</vt:lpstr>
      <vt:lpstr>Aptos</vt:lpstr>
      <vt:lpstr>Office Theme</vt:lpstr>
      <vt:lpstr>Ethical Issues in Data Usage; Responsible AI Principles</vt:lpstr>
      <vt:lpstr>Table of Contents</vt:lpstr>
      <vt:lpstr>Why Ethics Matter in Data Science?</vt:lpstr>
      <vt:lpstr>Fairness &amp; Bias: The Hidden Pitfalls</vt:lpstr>
      <vt:lpstr>Case Study </vt:lpstr>
      <vt:lpstr>Algorithmic Accountability &amp; Transparency</vt:lpstr>
      <vt:lpstr>Privacy Laws Shaping Data Use</vt:lpstr>
      <vt:lpstr>Privacy Laws Shaping Data Use</vt:lpstr>
      <vt:lpstr>Privacy Laws Shaping Data Use</vt:lpstr>
      <vt:lpstr>Responsible AI Principles: The Global Consensus</vt:lpstr>
      <vt:lpstr>Responsible AI Principles: The Global Consensus</vt:lpstr>
      <vt:lpstr>Real-World Ethical Challenges in AI</vt:lpstr>
      <vt:lpstr>Real-World Ethical Challenges in AI</vt:lpstr>
      <vt:lpstr>Real-World Ethical Challenges in AI</vt:lpstr>
      <vt:lpstr>Tools &amp; Strategies for Ethical Data Science</vt:lpstr>
      <vt:lpstr>Tools &amp; Strategies for Ethical Data Science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Awais Hassan</dc:creator>
  <cp:lastModifiedBy>Sharjeel Tariq</cp:lastModifiedBy>
  <cp:revision>224</cp:revision>
  <dcterms:created xsi:type="dcterms:W3CDTF">2023-08-28T11:54:23Z</dcterms:created>
  <dcterms:modified xsi:type="dcterms:W3CDTF">2025-09-28T17:22:31Z</dcterms:modified>
</cp:coreProperties>
</file>